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76" r:id="rId3"/>
    <p:sldId id="257" r:id="rId4"/>
    <p:sldId id="258" r:id="rId5"/>
    <p:sldId id="260" r:id="rId6"/>
    <p:sldId id="285" r:id="rId7"/>
    <p:sldId id="316" r:id="rId8"/>
    <p:sldId id="261" r:id="rId9"/>
    <p:sldId id="286" r:id="rId10"/>
    <p:sldId id="287" r:id="rId11"/>
    <p:sldId id="317" r:id="rId12"/>
    <p:sldId id="288" r:id="rId13"/>
    <p:sldId id="335" r:id="rId14"/>
    <p:sldId id="267" r:id="rId15"/>
    <p:sldId id="319" r:id="rId16"/>
    <p:sldId id="268" r:id="rId17"/>
    <p:sldId id="336" r:id="rId18"/>
    <p:sldId id="337" r:id="rId19"/>
    <p:sldId id="291" r:id="rId20"/>
    <p:sldId id="338" r:id="rId21"/>
    <p:sldId id="339" r:id="rId22"/>
    <p:sldId id="292" r:id="rId23"/>
    <p:sldId id="297" r:id="rId24"/>
    <p:sldId id="340" r:id="rId25"/>
    <p:sldId id="341" r:id="rId26"/>
    <p:sldId id="298" r:id="rId27"/>
    <p:sldId id="342" r:id="rId28"/>
    <p:sldId id="300" r:id="rId29"/>
    <p:sldId id="308" r:id="rId30"/>
    <p:sldId id="327" r:id="rId31"/>
    <p:sldId id="330" r:id="rId32"/>
    <p:sldId id="310" r:id="rId33"/>
    <p:sldId id="332" r:id="rId34"/>
    <p:sldId id="312" r:id="rId35"/>
    <p:sldId id="334" r:id="rId36"/>
    <p:sldId id="344" r:id="rId37"/>
    <p:sldId id="345" r:id="rId38"/>
    <p:sldId id="271" r:id="rId39"/>
    <p:sldId id="272" r:id="rId40"/>
    <p:sldId id="273" r:id="rId41"/>
    <p:sldId id="343" r:id="rId42"/>
    <p:sldId id="274" r:id="rId43"/>
    <p:sldId id="275" r:id="rId44"/>
    <p:sldId id="315" r:id="rId45"/>
    <p:sldId id="279" r:id="rId46"/>
    <p:sldId id="333" r:id="rId4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 de Vries" initials="FdV" lastIdx="4" clrIdx="0">
    <p:extLst>
      <p:ext uri="{19B8F6BF-5375-455C-9EA6-DF929625EA0E}">
        <p15:presenceInfo xmlns:p15="http://schemas.microsoft.com/office/powerpoint/2012/main" userId="4ac2ab27c3a379be" providerId="Windows Live"/>
      </p:ext>
    </p:extLst>
  </p:cmAuthor>
  <p:cmAuthor id="2" name="Mieneke de Vries" initials="MdV" lastIdx="2" clrIdx="1">
    <p:extLst>
      <p:ext uri="{19B8F6BF-5375-455C-9EA6-DF929625EA0E}">
        <p15:presenceInfo xmlns:p15="http://schemas.microsoft.com/office/powerpoint/2012/main" userId="S::vriesdem@stadskanaal.nl::43435ce3-6869-4370-bdef-5850455680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60"/>
  </p:normalViewPr>
  <p:slideViewPr>
    <p:cSldViewPr>
      <p:cViewPr varScale="1">
        <p:scale>
          <a:sx n="108" d="100"/>
          <a:sy n="108" d="100"/>
        </p:scale>
        <p:origin x="8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20T13:27:13.280" idx="4">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4-03T16:01:00.492" idx="2">
    <p:pos x="4608" y="1026"/>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4CC3D-798E-4033-A12A-DA92B7C79C9E}" type="datetimeFigureOut">
              <a:rPr lang="nl-NL" smtClean="0"/>
              <a:t>3-4-2024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E7675-16B8-4922-90BA-2BC48F3C824F}" type="slidenum">
              <a:rPr lang="nl-NL" smtClean="0"/>
              <a:t>‹nr.›</a:t>
            </a:fld>
            <a:endParaRPr lang="nl-NL"/>
          </a:p>
        </p:txBody>
      </p:sp>
    </p:spTree>
    <p:extLst>
      <p:ext uri="{BB962C8B-B14F-4D97-AF65-F5344CB8AC3E}">
        <p14:creationId xmlns:p14="http://schemas.microsoft.com/office/powerpoint/2010/main" val="1324402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6</a:t>
            </a:fld>
            <a:endParaRPr lang="nl-NL"/>
          </a:p>
        </p:txBody>
      </p:sp>
    </p:spTree>
    <p:extLst>
      <p:ext uri="{BB962C8B-B14F-4D97-AF65-F5344CB8AC3E}">
        <p14:creationId xmlns:p14="http://schemas.microsoft.com/office/powerpoint/2010/main" val="22106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7</a:t>
            </a:fld>
            <a:endParaRPr lang="nl-NL"/>
          </a:p>
        </p:txBody>
      </p:sp>
    </p:spTree>
    <p:extLst>
      <p:ext uri="{BB962C8B-B14F-4D97-AF65-F5344CB8AC3E}">
        <p14:creationId xmlns:p14="http://schemas.microsoft.com/office/powerpoint/2010/main" val="353838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9</a:t>
            </a:fld>
            <a:endParaRPr lang="nl-NL"/>
          </a:p>
        </p:txBody>
      </p:sp>
    </p:spTree>
    <p:extLst>
      <p:ext uri="{BB962C8B-B14F-4D97-AF65-F5344CB8AC3E}">
        <p14:creationId xmlns:p14="http://schemas.microsoft.com/office/powerpoint/2010/main" val="336770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10</a:t>
            </a:fld>
            <a:endParaRPr lang="nl-NL"/>
          </a:p>
        </p:txBody>
      </p:sp>
    </p:spTree>
    <p:extLst>
      <p:ext uri="{BB962C8B-B14F-4D97-AF65-F5344CB8AC3E}">
        <p14:creationId xmlns:p14="http://schemas.microsoft.com/office/powerpoint/2010/main" val="110336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13</a:t>
            </a:fld>
            <a:endParaRPr lang="nl-NL"/>
          </a:p>
        </p:txBody>
      </p:sp>
    </p:spTree>
    <p:extLst>
      <p:ext uri="{BB962C8B-B14F-4D97-AF65-F5344CB8AC3E}">
        <p14:creationId xmlns:p14="http://schemas.microsoft.com/office/powerpoint/2010/main" val="1526787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23</a:t>
            </a:fld>
            <a:endParaRPr lang="nl-NL"/>
          </a:p>
        </p:txBody>
      </p:sp>
    </p:spTree>
    <p:extLst>
      <p:ext uri="{BB962C8B-B14F-4D97-AF65-F5344CB8AC3E}">
        <p14:creationId xmlns:p14="http://schemas.microsoft.com/office/powerpoint/2010/main" val="173878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29</a:t>
            </a:fld>
            <a:endParaRPr lang="nl-NL"/>
          </a:p>
        </p:txBody>
      </p:sp>
    </p:spTree>
    <p:extLst>
      <p:ext uri="{BB962C8B-B14F-4D97-AF65-F5344CB8AC3E}">
        <p14:creationId xmlns:p14="http://schemas.microsoft.com/office/powerpoint/2010/main" val="121952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33</a:t>
            </a:fld>
            <a:endParaRPr lang="nl-NL"/>
          </a:p>
        </p:txBody>
      </p:sp>
    </p:spTree>
    <p:extLst>
      <p:ext uri="{BB962C8B-B14F-4D97-AF65-F5344CB8AC3E}">
        <p14:creationId xmlns:p14="http://schemas.microsoft.com/office/powerpoint/2010/main" val="114487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CBE7675-16B8-4922-90BA-2BC48F3C824F}" type="slidenum">
              <a:rPr lang="nl-NL" smtClean="0"/>
              <a:t>34</a:t>
            </a:fld>
            <a:endParaRPr lang="nl-NL"/>
          </a:p>
        </p:txBody>
      </p:sp>
    </p:spTree>
    <p:extLst>
      <p:ext uri="{BB962C8B-B14F-4D97-AF65-F5344CB8AC3E}">
        <p14:creationId xmlns:p14="http://schemas.microsoft.com/office/powerpoint/2010/main" val="1308256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145556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402147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33278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66265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49389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3-4-2024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57414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AD6A2CA2-2935-4E13-9939-60D1D713074F}" type="datetimeFigureOut">
              <a:rPr lang="nl-NL" smtClean="0"/>
              <a:t>3-4-2024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3455003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AD6A2CA2-2935-4E13-9939-60D1D713074F}" type="datetimeFigureOut">
              <a:rPr lang="nl-NL" smtClean="0"/>
              <a:t>3-4-2024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2080378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D6A2CA2-2935-4E13-9939-60D1D713074F}" type="datetimeFigureOut">
              <a:rPr lang="nl-NL" smtClean="0"/>
              <a:t>3-4-2024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4247094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3-4-2024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87303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D6A2CA2-2935-4E13-9939-60D1D713074F}" type="datetimeFigureOut">
              <a:rPr lang="nl-NL" smtClean="0"/>
              <a:t>3-4-2024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A7180A-EED8-4AD1-84DA-2F095A338F67}" type="slidenum">
              <a:rPr lang="nl-NL" smtClean="0"/>
              <a:t>‹nr.›</a:t>
            </a:fld>
            <a:endParaRPr lang="nl-NL"/>
          </a:p>
        </p:txBody>
      </p:sp>
    </p:spTree>
    <p:extLst>
      <p:ext uri="{BB962C8B-B14F-4D97-AF65-F5344CB8AC3E}">
        <p14:creationId xmlns:p14="http://schemas.microsoft.com/office/powerpoint/2010/main" val="188934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t="-17000" b="-17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A2CA2-2935-4E13-9939-60D1D713074F}" type="datetimeFigureOut">
              <a:rPr lang="nl-NL" smtClean="0"/>
              <a:t>3-4-2024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7180A-EED8-4AD1-84DA-2F095A338F67}" type="slidenum">
              <a:rPr lang="nl-NL" smtClean="0"/>
              <a:t>‹nr.›</a:t>
            </a:fld>
            <a:endParaRPr lang="nl-NL"/>
          </a:p>
        </p:txBody>
      </p:sp>
    </p:spTree>
    <p:extLst>
      <p:ext uri="{BB962C8B-B14F-4D97-AF65-F5344CB8AC3E}">
        <p14:creationId xmlns:p14="http://schemas.microsoft.com/office/powerpoint/2010/main" val="1101052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692696"/>
            <a:ext cx="7772400" cy="1800199"/>
          </a:xfrm>
        </p:spPr>
        <p:txBody>
          <a:bodyPr>
            <a:normAutofit/>
          </a:bodyPr>
          <a:lstStyle/>
          <a:p>
            <a:r>
              <a:rPr lang="nl-NL" sz="6000" b="1"/>
              <a:t>Jaarverslag 2023</a:t>
            </a:r>
            <a:endParaRPr lang="nl-NL" sz="6000" b="1" dirty="0"/>
          </a:p>
        </p:txBody>
      </p:sp>
      <p:sp>
        <p:nvSpPr>
          <p:cNvPr id="3" name="Ondertitel 2"/>
          <p:cNvSpPr>
            <a:spLocks noGrp="1"/>
          </p:cNvSpPr>
          <p:nvPr>
            <p:ph type="subTitle" idx="1"/>
          </p:nvPr>
        </p:nvSpPr>
        <p:spPr>
          <a:xfrm>
            <a:off x="1371600" y="4797152"/>
            <a:ext cx="6400800" cy="2736304"/>
          </a:xfrm>
        </p:spPr>
        <p:txBody>
          <a:bodyPr>
            <a:noAutofit/>
          </a:bodyPr>
          <a:lstStyle/>
          <a:p>
            <a:r>
              <a:rPr lang="nl-NL" sz="4000" b="1" dirty="0">
                <a:solidFill>
                  <a:schemeClr val="tx1"/>
                </a:solidFill>
              </a:rPr>
              <a:t>Baptisten gemeente Stadskanaal Zuid </a:t>
            </a:r>
          </a:p>
        </p:txBody>
      </p:sp>
      <p:pic>
        <p:nvPicPr>
          <p:cNvPr id="5" name="Afbeelding 4">
            <a:extLst>
              <a:ext uri="{FF2B5EF4-FFF2-40B4-BE49-F238E27FC236}">
                <a16:creationId xmlns:a16="http://schemas.microsoft.com/office/drawing/2014/main" id="{D028B6AF-5A80-4DCC-ABF3-CD61188AD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4944"/>
            <a:ext cx="9144000" cy="1145396"/>
          </a:xfrm>
          <a:prstGeom prst="rect">
            <a:avLst/>
          </a:prstGeom>
        </p:spPr>
      </p:pic>
    </p:spTree>
    <p:extLst>
      <p:ext uri="{BB962C8B-B14F-4D97-AF65-F5344CB8AC3E}">
        <p14:creationId xmlns:p14="http://schemas.microsoft.com/office/powerpoint/2010/main" val="2982971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C2D3B-C3E3-40A3-9F70-06838AE07102}"/>
              </a:ext>
            </a:extLst>
          </p:cNvPr>
          <p:cNvSpPr>
            <a:spLocks noGrp="1"/>
          </p:cNvSpPr>
          <p:nvPr>
            <p:ph type="title"/>
          </p:nvPr>
        </p:nvSpPr>
        <p:spPr/>
        <p:txBody>
          <a:bodyPr>
            <a:normAutofit/>
          </a:bodyPr>
          <a:lstStyle/>
          <a:p>
            <a:r>
              <a:rPr lang="nl-NL" sz="3200" b="1" dirty="0"/>
              <a:t>             Geboortekaartjes</a:t>
            </a:r>
          </a:p>
        </p:txBody>
      </p:sp>
      <p:pic>
        <p:nvPicPr>
          <p:cNvPr id="11" name="Afbeelding 10">
            <a:extLst>
              <a:ext uri="{FF2B5EF4-FFF2-40B4-BE49-F238E27FC236}">
                <a16:creationId xmlns:a16="http://schemas.microsoft.com/office/drawing/2014/main" id="{1D6970B9-BAB2-5F37-5545-79A1E04955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5445224"/>
            <a:ext cx="2304256" cy="1656184"/>
          </a:xfrm>
          <a:prstGeom prst="rect">
            <a:avLst/>
          </a:prstGeom>
        </p:spPr>
      </p:pic>
      <p:pic>
        <p:nvPicPr>
          <p:cNvPr id="12" name="Afbeelding 11">
            <a:extLst>
              <a:ext uri="{FF2B5EF4-FFF2-40B4-BE49-F238E27FC236}">
                <a16:creationId xmlns:a16="http://schemas.microsoft.com/office/drawing/2014/main" id="{A4D8BDA4-C091-AF8A-63E4-6C4457216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548680"/>
            <a:ext cx="2026568" cy="1512168"/>
          </a:xfrm>
          <a:prstGeom prst="rect">
            <a:avLst/>
          </a:prstGeom>
        </p:spPr>
      </p:pic>
      <p:pic>
        <p:nvPicPr>
          <p:cNvPr id="6" name="Tijdelijke aanduiding voor inhoud 5">
            <a:extLst>
              <a:ext uri="{FF2B5EF4-FFF2-40B4-BE49-F238E27FC236}">
                <a16:creationId xmlns:a16="http://schemas.microsoft.com/office/drawing/2014/main" id="{2DBC31CA-0DB2-71DA-85AD-C28B229F58C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4651" y="274638"/>
            <a:ext cx="3388061" cy="5472608"/>
          </a:xfrm>
        </p:spPr>
      </p:pic>
      <p:pic>
        <p:nvPicPr>
          <p:cNvPr id="9" name="Afbeelding 8">
            <a:extLst>
              <a:ext uri="{FF2B5EF4-FFF2-40B4-BE49-F238E27FC236}">
                <a16:creationId xmlns:a16="http://schemas.microsoft.com/office/drawing/2014/main" id="{6496CBC8-83CF-FB3C-6466-D6CAC6E7E0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1929066"/>
            <a:ext cx="1914144" cy="4654296"/>
          </a:xfrm>
          <a:prstGeom prst="rect">
            <a:avLst/>
          </a:prstGeom>
        </p:spPr>
      </p:pic>
    </p:spTree>
    <p:extLst>
      <p:ext uri="{BB962C8B-B14F-4D97-AF65-F5344CB8AC3E}">
        <p14:creationId xmlns:p14="http://schemas.microsoft.com/office/powerpoint/2010/main" val="315863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8347F-CE4D-8391-879F-7E97CEB4164C}"/>
              </a:ext>
            </a:extLst>
          </p:cNvPr>
          <p:cNvSpPr>
            <a:spLocks noGrp="1"/>
          </p:cNvSpPr>
          <p:nvPr>
            <p:ph type="title"/>
          </p:nvPr>
        </p:nvSpPr>
        <p:spPr/>
        <p:txBody>
          <a:bodyPr>
            <a:normAutofit/>
          </a:bodyPr>
          <a:lstStyle/>
          <a:p>
            <a:r>
              <a:rPr lang="nl-NL" sz="3200" b="1" dirty="0"/>
              <a:t>Geboortekaartjes</a:t>
            </a:r>
          </a:p>
        </p:txBody>
      </p:sp>
      <p:pic>
        <p:nvPicPr>
          <p:cNvPr id="6" name="Afbeelding 5">
            <a:extLst>
              <a:ext uri="{FF2B5EF4-FFF2-40B4-BE49-F238E27FC236}">
                <a16:creationId xmlns:a16="http://schemas.microsoft.com/office/drawing/2014/main" id="{257FA1CF-5CFE-F7E4-40EB-50C2FD9F1E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4869160"/>
            <a:ext cx="2376264" cy="2159994"/>
          </a:xfrm>
          <a:prstGeom prst="rect">
            <a:avLst/>
          </a:prstGeom>
        </p:spPr>
      </p:pic>
      <p:pic>
        <p:nvPicPr>
          <p:cNvPr id="8" name="Tijdelijke aanduiding voor inhoud 7">
            <a:extLst>
              <a:ext uri="{FF2B5EF4-FFF2-40B4-BE49-F238E27FC236}">
                <a16:creationId xmlns:a16="http://schemas.microsoft.com/office/drawing/2014/main" id="{0FF776F9-D3B2-6C0B-1DB8-237BCE14CC0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528" y="1166018"/>
            <a:ext cx="3153356" cy="4525963"/>
          </a:xfrm>
        </p:spPr>
      </p:pic>
      <p:pic>
        <p:nvPicPr>
          <p:cNvPr id="10" name="Afbeelding 9">
            <a:extLst>
              <a:ext uri="{FF2B5EF4-FFF2-40B4-BE49-F238E27FC236}">
                <a16:creationId xmlns:a16="http://schemas.microsoft.com/office/drawing/2014/main" id="{B1A08056-1CB9-BE75-4534-3BF2FDC06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188951"/>
            <a:ext cx="2376264" cy="3559126"/>
          </a:xfrm>
          <a:prstGeom prst="rect">
            <a:avLst/>
          </a:prstGeom>
        </p:spPr>
      </p:pic>
    </p:spTree>
    <p:extLst>
      <p:ext uri="{BB962C8B-B14F-4D97-AF65-F5344CB8AC3E}">
        <p14:creationId xmlns:p14="http://schemas.microsoft.com/office/powerpoint/2010/main" val="1232800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86F84-F567-4E85-905C-21D62370257E}"/>
              </a:ext>
            </a:extLst>
          </p:cNvPr>
          <p:cNvSpPr>
            <a:spLocks noGrp="1"/>
          </p:cNvSpPr>
          <p:nvPr>
            <p:ph type="title"/>
          </p:nvPr>
        </p:nvSpPr>
        <p:spPr/>
        <p:txBody>
          <a:bodyPr/>
          <a:lstStyle/>
          <a:p>
            <a:r>
              <a:rPr lang="nl-NL" b="1" dirty="0"/>
              <a:t>Opdragen</a:t>
            </a:r>
          </a:p>
        </p:txBody>
      </p:sp>
      <p:sp>
        <p:nvSpPr>
          <p:cNvPr id="3" name="Tijdelijke aanduiding voor inhoud 2">
            <a:extLst>
              <a:ext uri="{FF2B5EF4-FFF2-40B4-BE49-F238E27FC236}">
                <a16:creationId xmlns:a16="http://schemas.microsoft.com/office/drawing/2014/main" id="{B8C07A08-C690-4230-9464-17EE63DAA3B7}"/>
              </a:ext>
            </a:extLst>
          </p:cNvPr>
          <p:cNvSpPr>
            <a:spLocks noGrp="1"/>
          </p:cNvSpPr>
          <p:nvPr>
            <p:ph idx="1"/>
          </p:nvPr>
        </p:nvSpPr>
        <p:spPr/>
        <p:txBody>
          <a:bodyPr>
            <a:normAutofit fontScale="85000" lnSpcReduction="20000"/>
          </a:bodyPr>
          <a:lstStyle/>
          <a:p>
            <a:pPr marL="0" indent="0">
              <a:buNone/>
            </a:pPr>
            <a:r>
              <a:rPr lang="nl-NL" dirty="0"/>
              <a:t>  </a:t>
            </a:r>
            <a:r>
              <a:rPr lang="nl-NL" sz="2800" dirty="0"/>
              <a:t>24 september 2023 Jasmijn, dochter van </a:t>
            </a:r>
          </a:p>
          <a:p>
            <a:pPr marL="0" indent="0">
              <a:buNone/>
            </a:pPr>
            <a:r>
              <a:rPr lang="nl-NL" sz="2800" dirty="0"/>
              <a:t>  Gerben en Marloes</a:t>
            </a:r>
          </a:p>
          <a:p>
            <a:pPr marL="0" indent="0">
              <a:buNone/>
            </a:pPr>
            <a:endParaRPr lang="nl-NL" sz="2800" dirty="0"/>
          </a:p>
          <a:p>
            <a:pPr marL="0" indent="0">
              <a:buNone/>
            </a:pPr>
            <a:r>
              <a:rPr lang="nl-NL" sz="2800" dirty="0"/>
              <a:t>                 </a:t>
            </a:r>
          </a:p>
          <a:p>
            <a:pPr marL="0" indent="0">
              <a:buNone/>
            </a:pPr>
            <a:r>
              <a:rPr lang="nl-NL" dirty="0"/>
              <a:t> </a:t>
            </a:r>
          </a:p>
          <a:p>
            <a:pPr marL="0" indent="0">
              <a:buNone/>
            </a:pPr>
            <a:endParaRPr lang="nl-NL" dirty="0"/>
          </a:p>
          <a:p>
            <a:pPr marL="0" indent="0">
              <a:buNone/>
            </a:pPr>
            <a:endParaRPr lang="nl-NL" sz="2800" dirty="0"/>
          </a:p>
          <a:p>
            <a:pPr marL="0" indent="0">
              <a:buNone/>
            </a:pPr>
            <a:endParaRPr lang="nl-NL" sz="2800" dirty="0"/>
          </a:p>
          <a:p>
            <a:pPr marL="0" indent="0">
              <a:buNone/>
            </a:pPr>
            <a:endParaRPr lang="nl-NL" sz="2800" dirty="0"/>
          </a:p>
          <a:p>
            <a:pPr marL="0" indent="0">
              <a:buNone/>
            </a:pPr>
            <a:endParaRPr lang="nl-NL" sz="2800" dirty="0"/>
          </a:p>
          <a:p>
            <a:pPr marL="0" indent="0">
              <a:buNone/>
            </a:pPr>
            <a:r>
              <a:rPr lang="nl-NL" sz="2800" dirty="0"/>
              <a:t>  12 november Raff en Jari , zoons van Addo en Melissa</a:t>
            </a:r>
          </a:p>
        </p:txBody>
      </p:sp>
      <p:sp>
        <p:nvSpPr>
          <p:cNvPr id="4" name="AutoShape 2">
            <a:extLst>
              <a:ext uri="{FF2B5EF4-FFF2-40B4-BE49-F238E27FC236}">
                <a16:creationId xmlns:a16="http://schemas.microsoft.com/office/drawing/2014/main" id="{EEEAC3FA-EC8B-45D5-B7DA-86EE23980A8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a:extLst>
              <a:ext uri="{FF2B5EF4-FFF2-40B4-BE49-F238E27FC236}">
                <a16:creationId xmlns:a16="http://schemas.microsoft.com/office/drawing/2014/main" id="{6B7BD892-B526-43B2-A22A-AC8926454B66}"/>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AutoShape 6">
            <a:extLst>
              <a:ext uri="{FF2B5EF4-FFF2-40B4-BE49-F238E27FC236}">
                <a16:creationId xmlns:a16="http://schemas.microsoft.com/office/drawing/2014/main" id="{5FCDD098-0195-4AD9-8052-B094242F8461}"/>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8">
            <a:extLst>
              <a:ext uri="{FF2B5EF4-FFF2-40B4-BE49-F238E27FC236}">
                <a16:creationId xmlns:a16="http://schemas.microsoft.com/office/drawing/2014/main" id="{48D6666B-B9BE-4D70-AD56-95B76850CADE}"/>
              </a:ext>
            </a:extLst>
          </p:cNvPr>
          <p:cNvSpPr>
            <a:spLocks noChangeAspect="1" noChangeArrowheads="1"/>
          </p:cNvSpPr>
          <p:nvPr/>
        </p:nvSpPr>
        <p:spPr bwMode="auto">
          <a:xfrm>
            <a:off x="4876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10">
            <a:extLst>
              <a:ext uri="{FF2B5EF4-FFF2-40B4-BE49-F238E27FC236}">
                <a16:creationId xmlns:a16="http://schemas.microsoft.com/office/drawing/2014/main" id="{6936E668-709F-4567-B4A8-BAC52B094DD9}"/>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588DA11B-9ADB-4C1B-A8F0-2C4695B0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2351838"/>
            <a:ext cx="4320480" cy="2905962"/>
          </a:xfrm>
          <a:prstGeom prst="rect">
            <a:avLst/>
          </a:prstGeom>
        </p:spPr>
      </p:pic>
    </p:spTree>
    <p:extLst>
      <p:ext uri="{BB962C8B-B14F-4D97-AF65-F5344CB8AC3E}">
        <p14:creationId xmlns:p14="http://schemas.microsoft.com/office/powerpoint/2010/main" val="39654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ADF1A-A678-EBAB-6D50-26E43116DB2B}"/>
              </a:ext>
            </a:extLst>
          </p:cNvPr>
          <p:cNvSpPr>
            <a:spLocks noGrp="1"/>
          </p:cNvSpPr>
          <p:nvPr>
            <p:ph type="title"/>
          </p:nvPr>
        </p:nvSpPr>
        <p:spPr>
          <a:xfrm>
            <a:off x="457200" y="274638"/>
            <a:ext cx="8229600" cy="3298378"/>
          </a:xfrm>
        </p:spPr>
        <p:txBody>
          <a:bodyPr/>
          <a:lstStyle/>
          <a:p>
            <a:br>
              <a:rPr lang="nl-NL" dirty="0"/>
            </a:br>
            <a:br>
              <a:rPr lang="nl-NL" dirty="0"/>
            </a:br>
            <a:br>
              <a:rPr lang="nl-NL" dirty="0"/>
            </a:br>
            <a:r>
              <a:rPr lang="nl-NL" dirty="0"/>
              <a:t>getrouwd</a:t>
            </a:r>
          </a:p>
        </p:txBody>
      </p:sp>
      <p:sp>
        <p:nvSpPr>
          <p:cNvPr id="3" name="Tijdelijke aanduiding voor inhoud 2">
            <a:extLst>
              <a:ext uri="{FF2B5EF4-FFF2-40B4-BE49-F238E27FC236}">
                <a16:creationId xmlns:a16="http://schemas.microsoft.com/office/drawing/2014/main" id="{3A9BB381-1FA1-DDDD-8E99-2DA4F9DDA89D}"/>
              </a:ext>
            </a:extLst>
          </p:cNvPr>
          <p:cNvSpPr>
            <a:spLocks noGrp="1"/>
          </p:cNvSpPr>
          <p:nvPr>
            <p:ph idx="1"/>
          </p:nvPr>
        </p:nvSpPr>
        <p:spPr>
          <a:xfrm>
            <a:off x="1259632" y="2780928"/>
            <a:ext cx="7488832" cy="3960440"/>
          </a:xfrm>
        </p:spPr>
        <p:txBody>
          <a:bodyPr>
            <a:normAutofit fontScale="25000" lnSpcReduction="20000"/>
          </a:bodyPr>
          <a:lstStyle/>
          <a:p>
            <a:pPr marL="0" indent="0">
              <a:buNone/>
            </a:pPr>
            <a:r>
              <a:rPr lang="nl-NL" dirty="0"/>
              <a:t>    </a:t>
            </a:r>
          </a:p>
          <a:p>
            <a:pPr marL="0" indent="0">
              <a:buNone/>
            </a:pPr>
            <a:r>
              <a:rPr lang="nl-NL" dirty="0">
                <a:latin typeface="Lucida Calligraphy" panose="03010101010101010101" pitchFamily="66" charset="0"/>
              </a:rPr>
              <a:t>    </a:t>
            </a:r>
          </a:p>
          <a:p>
            <a:pPr marL="0" indent="0">
              <a:buNone/>
            </a:pPr>
            <a:endParaRPr lang="nl-NL" dirty="0">
              <a:latin typeface="Lucida Calligraphy" panose="03010101010101010101" pitchFamily="66" charset="0"/>
            </a:endParaRPr>
          </a:p>
          <a:p>
            <a:pPr marL="0" indent="0">
              <a:buNone/>
            </a:pPr>
            <a:r>
              <a:rPr lang="nl-NL" dirty="0">
                <a:latin typeface="Lucida Calligraphy" panose="03010101010101010101" pitchFamily="66" charset="0"/>
              </a:rPr>
              <a:t>       </a:t>
            </a:r>
          </a:p>
          <a:p>
            <a:pPr marL="0" indent="0">
              <a:buNone/>
            </a:pPr>
            <a:endParaRPr lang="nl-NL" dirty="0">
              <a:latin typeface="Lucida Calligraphy" panose="03010101010101010101" pitchFamily="66" charset="0"/>
            </a:endParaRPr>
          </a:p>
          <a:p>
            <a:pPr marL="0" indent="0">
              <a:buNone/>
            </a:pPr>
            <a:endParaRPr lang="nl-NL" dirty="0">
              <a:latin typeface="Lucida Calligraphy" panose="03010101010101010101" pitchFamily="66" charset="0"/>
            </a:endParaRPr>
          </a:p>
          <a:p>
            <a:pPr marL="0" indent="0">
              <a:buNone/>
            </a:pPr>
            <a:r>
              <a:rPr lang="nl-NL" dirty="0">
                <a:latin typeface="Lucida Calligraphy" panose="03010101010101010101" pitchFamily="66" charset="0"/>
              </a:rPr>
              <a:t>          </a:t>
            </a:r>
            <a:r>
              <a:rPr lang="nl-NL" sz="8600" dirty="0">
                <a:latin typeface="Lucida Calligraphy" panose="03010101010101010101" pitchFamily="66" charset="0"/>
              </a:rPr>
              <a:t>09 februari      	        Jhon en Lies	</a:t>
            </a:r>
          </a:p>
          <a:p>
            <a:pPr marL="0" indent="0">
              <a:buNone/>
            </a:pPr>
            <a:r>
              <a:rPr lang="nl-NL" sz="8600" dirty="0">
                <a:latin typeface="Lucida Calligraphy" panose="03010101010101010101" pitchFamily="66" charset="0"/>
              </a:rPr>
              <a:t>    14 maart                   Max en Ilonka	</a:t>
            </a:r>
          </a:p>
          <a:p>
            <a:pPr marL="0" indent="0">
              <a:buNone/>
            </a:pPr>
            <a:r>
              <a:rPr lang="nl-NL" sz="8600" dirty="0">
                <a:latin typeface="Lucida Calligraphy" panose="03010101010101010101" pitchFamily="66" charset="0"/>
              </a:rPr>
              <a:t>    20 mei		        Geoffrey en Lani</a:t>
            </a:r>
          </a:p>
          <a:p>
            <a:pPr marL="0" indent="0">
              <a:buNone/>
            </a:pPr>
            <a:r>
              <a:rPr lang="nl-NL" sz="8600" dirty="0">
                <a:latin typeface="Lucida Calligraphy" panose="03010101010101010101" pitchFamily="66" charset="0"/>
              </a:rPr>
              <a:t>    24 mei		        Martin en Anique</a:t>
            </a:r>
          </a:p>
          <a:p>
            <a:pPr marL="0" indent="0">
              <a:buNone/>
            </a:pPr>
            <a:r>
              <a:rPr lang="nl-NL" sz="8600" dirty="0">
                <a:latin typeface="Lucida Calligraphy" panose="03010101010101010101" pitchFamily="66" charset="0"/>
              </a:rPr>
              <a:t>    26 mei		        Kim en Pascal</a:t>
            </a:r>
          </a:p>
          <a:p>
            <a:pPr marL="0" indent="0">
              <a:buNone/>
            </a:pPr>
            <a:r>
              <a:rPr lang="nl-NL" sz="8600" dirty="0">
                <a:latin typeface="Lucida Calligraphy" panose="03010101010101010101" pitchFamily="66" charset="0"/>
              </a:rPr>
              <a:t>    10 juni		        Jack en Evitha</a:t>
            </a:r>
          </a:p>
          <a:p>
            <a:pPr marL="0" indent="0">
              <a:buNone/>
            </a:pPr>
            <a:r>
              <a:rPr lang="nl-NL" sz="8600" dirty="0">
                <a:latin typeface="Lucida Calligraphy" panose="03010101010101010101" pitchFamily="66" charset="0"/>
              </a:rPr>
              <a:t>    24 juni		        Heije en Jacqueline</a:t>
            </a:r>
          </a:p>
          <a:p>
            <a:pPr marL="0" indent="0">
              <a:buNone/>
            </a:pPr>
            <a:r>
              <a:rPr lang="nl-NL" sz="8600" dirty="0">
                <a:latin typeface="Lucida Calligraphy" panose="03010101010101010101" pitchFamily="66" charset="0"/>
              </a:rPr>
              <a:t>    01 juli		        Martin en Evianne</a:t>
            </a:r>
          </a:p>
          <a:p>
            <a:pPr marL="0" indent="0">
              <a:buNone/>
            </a:pPr>
            <a:r>
              <a:rPr lang="nl-NL" dirty="0">
                <a:latin typeface="Lucida Calligraphy" panose="03010101010101010101" pitchFamily="66" charset="0"/>
              </a:rPr>
              <a:t>       </a:t>
            </a:r>
          </a:p>
        </p:txBody>
      </p:sp>
      <p:pic>
        <p:nvPicPr>
          <p:cNvPr id="11" name="Afbeelding 10">
            <a:extLst>
              <a:ext uri="{FF2B5EF4-FFF2-40B4-BE49-F238E27FC236}">
                <a16:creationId xmlns:a16="http://schemas.microsoft.com/office/drawing/2014/main" id="{57A83954-9959-71D1-44E9-34FD4B35DB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4638"/>
            <a:ext cx="7229425" cy="2304256"/>
          </a:xfrm>
          <a:prstGeom prst="rect">
            <a:avLst/>
          </a:prstGeom>
        </p:spPr>
      </p:pic>
    </p:spTree>
    <p:extLst>
      <p:ext uri="{BB962C8B-B14F-4D97-AF65-F5344CB8AC3E}">
        <p14:creationId xmlns:p14="http://schemas.microsoft.com/office/powerpoint/2010/main" val="368184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60337"/>
            <a:ext cx="8229600" cy="1143000"/>
          </a:xfrm>
        </p:spPr>
        <p:txBody>
          <a:bodyPr/>
          <a:lstStyle/>
          <a:p>
            <a:r>
              <a:rPr lang="nl-NL" dirty="0"/>
              <a:t>Januari 2023</a:t>
            </a:r>
          </a:p>
        </p:txBody>
      </p:sp>
      <p:sp>
        <p:nvSpPr>
          <p:cNvPr id="3" name="Tijdelijke aanduiding voor inhoud 2"/>
          <p:cNvSpPr>
            <a:spLocks noGrp="1"/>
          </p:cNvSpPr>
          <p:nvPr>
            <p:ph idx="1"/>
          </p:nvPr>
        </p:nvSpPr>
        <p:spPr>
          <a:xfrm>
            <a:off x="1259632" y="1166018"/>
            <a:ext cx="6026155" cy="4525963"/>
          </a:xfrm>
        </p:spPr>
        <p:txBody>
          <a:bodyPr>
            <a:normAutofit/>
          </a:bodyPr>
          <a:lstStyle/>
          <a:p>
            <a:pPr marL="0" indent="0">
              <a:buNone/>
            </a:pPr>
            <a:r>
              <a:rPr lang="nl-NL" dirty="0"/>
              <a:t>22 januari Johannes de Heer dienst </a:t>
            </a:r>
          </a:p>
          <a:p>
            <a:pPr marL="0" indent="0">
              <a:buNone/>
            </a:pPr>
            <a:r>
              <a:rPr lang="nl-NL" dirty="0"/>
              <a:t>m.m.v. mannenkoor Jona</a:t>
            </a:r>
          </a:p>
          <a:p>
            <a:pPr marL="0" indent="0">
              <a:buNone/>
            </a:pPr>
            <a:endParaRPr lang="nl-NL" dirty="0"/>
          </a:p>
          <a:p>
            <a:pPr marL="0" indent="0">
              <a:buNone/>
            </a:pPr>
            <a:endParaRPr lang="nl-NL" dirty="0"/>
          </a:p>
          <a:p>
            <a:pPr marL="0" indent="0">
              <a:buNone/>
            </a:pPr>
            <a:endParaRPr lang="nl-NL" dirty="0"/>
          </a:p>
        </p:txBody>
      </p:sp>
      <p:pic>
        <p:nvPicPr>
          <p:cNvPr id="5" name="Afbeelding 4">
            <a:extLst>
              <a:ext uri="{FF2B5EF4-FFF2-40B4-BE49-F238E27FC236}">
                <a16:creationId xmlns:a16="http://schemas.microsoft.com/office/drawing/2014/main" id="{29433237-CFBB-05BB-0B02-8534C54B5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420888"/>
            <a:ext cx="4968552" cy="3552056"/>
          </a:xfrm>
          <a:prstGeom prst="rect">
            <a:avLst/>
          </a:prstGeom>
        </p:spPr>
      </p:pic>
    </p:spTree>
    <p:extLst>
      <p:ext uri="{BB962C8B-B14F-4D97-AF65-F5344CB8AC3E}">
        <p14:creationId xmlns:p14="http://schemas.microsoft.com/office/powerpoint/2010/main" val="324281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46FF96-378F-71DD-589B-1EEA28760465}"/>
              </a:ext>
            </a:extLst>
          </p:cNvPr>
          <p:cNvSpPr>
            <a:spLocks noGrp="1"/>
          </p:cNvSpPr>
          <p:nvPr>
            <p:ph type="title"/>
          </p:nvPr>
        </p:nvSpPr>
        <p:spPr/>
        <p:txBody>
          <a:bodyPr/>
          <a:lstStyle/>
          <a:p>
            <a:r>
              <a:rPr lang="nl-NL" dirty="0"/>
              <a:t>Februari 2023</a:t>
            </a:r>
          </a:p>
        </p:txBody>
      </p:sp>
      <p:sp>
        <p:nvSpPr>
          <p:cNvPr id="3" name="Tijdelijke aanduiding voor inhoud 2">
            <a:extLst>
              <a:ext uri="{FF2B5EF4-FFF2-40B4-BE49-F238E27FC236}">
                <a16:creationId xmlns:a16="http://schemas.microsoft.com/office/drawing/2014/main" id="{0EBE9DA1-C6B3-04E9-A04E-121A305457F1}"/>
              </a:ext>
            </a:extLst>
          </p:cNvPr>
          <p:cNvSpPr>
            <a:spLocks noGrp="1"/>
          </p:cNvSpPr>
          <p:nvPr>
            <p:ph idx="1"/>
          </p:nvPr>
        </p:nvSpPr>
        <p:spPr>
          <a:xfrm>
            <a:off x="457200" y="1417638"/>
            <a:ext cx="8229600" cy="4708525"/>
          </a:xfrm>
        </p:spPr>
        <p:txBody>
          <a:bodyPr>
            <a:normAutofit/>
          </a:bodyPr>
          <a:lstStyle/>
          <a:p>
            <a:pPr marL="0" indent="0">
              <a:buNone/>
            </a:pPr>
            <a:endParaRPr lang="nl-NL" sz="1400" b="1" dirty="0"/>
          </a:p>
          <a:p>
            <a:pPr marL="0" indent="0">
              <a:buNone/>
            </a:pPr>
            <a:r>
              <a:rPr lang="nl-NL" sz="2000" b="1" dirty="0"/>
              <a:t>04 febr. Flessenactie Teens for Life</a:t>
            </a:r>
          </a:p>
          <a:p>
            <a:pPr marL="0" indent="0">
              <a:buNone/>
            </a:pPr>
            <a:endParaRPr lang="nl-NL" sz="2000" b="1" dirty="0"/>
          </a:p>
          <a:p>
            <a:pPr marL="0" indent="0">
              <a:buNone/>
            </a:pPr>
            <a:endParaRPr lang="nl-NL" sz="2000" b="1" dirty="0"/>
          </a:p>
          <a:p>
            <a:pPr marL="0" indent="0">
              <a:buNone/>
            </a:pPr>
            <a:endParaRPr lang="nl-NL" sz="2000" b="1" dirty="0"/>
          </a:p>
          <a:p>
            <a:pPr marL="0" indent="0">
              <a:buNone/>
            </a:pPr>
            <a:endParaRPr lang="nl-NL" sz="2000" b="1" dirty="0"/>
          </a:p>
          <a:p>
            <a:pPr marL="0" indent="0">
              <a:buNone/>
            </a:pPr>
            <a:r>
              <a:rPr lang="nl-NL" sz="2000" b="1" dirty="0"/>
              <a:t>05 febr. Doopdienst Karolina Scholte en  Max Johannes</a:t>
            </a:r>
          </a:p>
          <a:p>
            <a:pPr marL="0" indent="0">
              <a:buNone/>
            </a:pPr>
            <a:endParaRPr lang="nl-NL" sz="2000" b="1" dirty="0"/>
          </a:p>
        </p:txBody>
      </p:sp>
      <p:pic>
        <p:nvPicPr>
          <p:cNvPr id="5" name="Afbeelding 4">
            <a:extLst>
              <a:ext uri="{FF2B5EF4-FFF2-40B4-BE49-F238E27FC236}">
                <a16:creationId xmlns:a16="http://schemas.microsoft.com/office/drawing/2014/main" id="{D6678C41-1FF5-1F0C-4911-64F20D1990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1268760"/>
            <a:ext cx="1368152" cy="1512168"/>
          </a:xfrm>
          <a:prstGeom prst="rect">
            <a:avLst/>
          </a:prstGeom>
        </p:spPr>
      </p:pic>
      <p:pic>
        <p:nvPicPr>
          <p:cNvPr id="8" name="Afbeelding 7">
            <a:extLst>
              <a:ext uri="{FF2B5EF4-FFF2-40B4-BE49-F238E27FC236}">
                <a16:creationId xmlns:a16="http://schemas.microsoft.com/office/drawing/2014/main" id="{28BFB981-DE50-1635-8F7C-9E1B4148B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4077073"/>
            <a:ext cx="4104456" cy="2506290"/>
          </a:xfrm>
          <a:prstGeom prst="rect">
            <a:avLst/>
          </a:prstGeom>
        </p:spPr>
      </p:pic>
    </p:spTree>
    <p:extLst>
      <p:ext uri="{BB962C8B-B14F-4D97-AF65-F5344CB8AC3E}">
        <p14:creationId xmlns:p14="http://schemas.microsoft.com/office/powerpoint/2010/main" val="607320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1760" y="382709"/>
            <a:ext cx="4402832" cy="1143000"/>
          </a:xfrm>
        </p:spPr>
        <p:txBody>
          <a:bodyPr/>
          <a:lstStyle/>
          <a:p>
            <a:r>
              <a:rPr lang="nl-NL" dirty="0"/>
              <a:t>Februari 2023</a:t>
            </a:r>
          </a:p>
        </p:txBody>
      </p:sp>
      <p:sp>
        <p:nvSpPr>
          <p:cNvPr id="3" name="Tijdelijke aanduiding voor inhoud 2"/>
          <p:cNvSpPr>
            <a:spLocks noGrp="1"/>
          </p:cNvSpPr>
          <p:nvPr>
            <p:ph sz="half" idx="1"/>
          </p:nvPr>
        </p:nvSpPr>
        <p:spPr>
          <a:xfrm>
            <a:off x="899592" y="368660"/>
            <a:ext cx="7632848" cy="6120680"/>
          </a:xfrm>
        </p:spPr>
        <p:txBody>
          <a:bodyPr/>
          <a:lstStyle/>
          <a:p>
            <a:pPr marL="0" indent="0">
              <a:buNone/>
            </a:pPr>
            <a:endParaRPr lang="nl-NL" sz="4400" dirty="0"/>
          </a:p>
          <a:p>
            <a:pPr marL="0" indent="0">
              <a:buNone/>
            </a:pPr>
            <a:r>
              <a:rPr lang="nl-NL" sz="3600" dirty="0"/>
              <a:t>     </a:t>
            </a:r>
          </a:p>
          <a:p>
            <a:r>
              <a:rPr lang="nl-NL" dirty="0"/>
              <a:t>19 febr. doopdienst Iris Pots en Jacqueline Breukel.</a:t>
            </a:r>
          </a:p>
          <a:p>
            <a:endParaRPr lang="nl-NL" dirty="0"/>
          </a:p>
          <a:p>
            <a:pPr marL="0" indent="0">
              <a:buNone/>
            </a:pPr>
            <a:r>
              <a:rPr lang="nl-NL" dirty="0"/>
              <a:t> </a:t>
            </a:r>
          </a:p>
        </p:txBody>
      </p:sp>
      <p:pic>
        <p:nvPicPr>
          <p:cNvPr id="7" name="Afbeelding 6">
            <a:extLst>
              <a:ext uri="{FF2B5EF4-FFF2-40B4-BE49-F238E27FC236}">
                <a16:creationId xmlns:a16="http://schemas.microsoft.com/office/drawing/2014/main" id="{B30C253F-B43F-C13F-14B3-7C265D456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2420888"/>
            <a:ext cx="2448272" cy="4056112"/>
          </a:xfrm>
          <a:prstGeom prst="rect">
            <a:avLst/>
          </a:prstGeom>
        </p:spPr>
      </p:pic>
    </p:spTree>
    <p:extLst>
      <p:ext uri="{BB962C8B-B14F-4D97-AF65-F5344CB8AC3E}">
        <p14:creationId xmlns:p14="http://schemas.microsoft.com/office/powerpoint/2010/main" val="1372977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DBD39-75C4-9AE5-ACE5-391F85E66163}"/>
              </a:ext>
            </a:extLst>
          </p:cNvPr>
          <p:cNvSpPr>
            <a:spLocks noGrp="1"/>
          </p:cNvSpPr>
          <p:nvPr>
            <p:ph type="title"/>
          </p:nvPr>
        </p:nvSpPr>
        <p:spPr/>
        <p:txBody>
          <a:bodyPr/>
          <a:lstStyle/>
          <a:p>
            <a:r>
              <a:rPr lang="nl-NL" dirty="0"/>
              <a:t>Februari 2023</a:t>
            </a:r>
          </a:p>
        </p:txBody>
      </p:sp>
      <p:sp>
        <p:nvSpPr>
          <p:cNvPr id="5" name="Tijdelijke aanduiding voor inhoud 4">
            <a:extLst>
              <a:ext uri="{FF2B5EF4-FFF2-40B4-BE49-F238E27FC236}">
                <a16:creationId xmlns:a16="http://schemas.microsoft.com/office/drawing/2014/main" id="{32CB8B69-35DC-FF5A-29E5-7A0A52E3FB31}"/>
              </a:ext>
            </a:extLst>
          </p:cNvPr>
          <p:cNvSpPr>
            <a:spLocks noGrp="1"/>
          </p:cNvSpPr>
          <p:nvPr>
            <p:ph idx="1"/>
          </p:nvPr>
        </p:nvSpPr>
        <p:spPr/>
        <p:txBody>
          <a:bodyPr>
            <a:normAutofit lnSpcReduction="10000"/>
          </a:bodyPr>
          <a:lstStyle/>
          <a:p>
            <a:pPr marL="0" indent="0">
              <a:buNone/>
            </a:pPr>
            <a:r>
              <a:rPr lang="nl-NL" sz="1800" dirty="0"/>
              <a:t>Zoals de meesten van ons al weten hebben </a:t>
            </a:r>
            <a:r>
              <a:rPr lang="nl-NL" sz="1800" b="1" dirty="0"/>
              <a:t>Kees en Gerie </a:t>
            </a:r>
            <a:r>
              <a:rPr lang="nl-NL" sz="1800" dirty="0"/>
              <a:t>besloten om te stoppen met het kosterswerk. 24 februari is de laatste keer dat zij als kosters werkzaam zijn in onze gemeente. Gelukkig hebben </a:t>
            </a:r>
            <a:r>
              <a:rPr lang="nl-NL" sz="1800" b="1" dirty="0"/>
              <a:t>Marcel en Marrie Nap </a:t>
            </a:r>
            <a:r>
              <a:rPr lang="nl-NL" sz="1800" dirty="0"/>
              <a:t>aangegeven het kosterswerk grotendeels van Kees en Gerie over te willen nemen. Grotendeels, omdat zij niet instaat zijn om gedurende de week (maandag t/m vrijdag) het werk volledig op te pakken, vooral de avonden geven een probleem. Met Marcel en Marrie hebben we afgesproken dat zij de weekenden oppakken. </a:t>
            </a:r>
          </a:p>
          <a:p>
            <a:pPr marL="0" indent="0">
              <a:buNone/>
            </a:pPr>
            <a:endParaRPr lang="nl-NL" sz="1800" dirty="0"/>
          </a:p>
          <a:p>
            <a:pPr marL="0" indent="0">
              <a:buNone/>
            </a:pPr>
            <a:r>
              <a:rPr lang="nl-NL" sz="1800" b="1" dirty="0"/>
              <a:t>Stage Anna Wubs.</a:t>
            </a:r>
          </a:p>
          <a:p>
            <a:pPr marL="0" indent="0">
              <a:buNone/>
            </a:pPr>
            <a:r>
              <a:rPr lang="nl-NL" sz="1800" dirty="0"/>
              <a:t>Hallo! Mijn naam is Anna Wubs en ik ben 18 jaar. In mijn vrije tijd vind ik het leuk om met vriendinnen af te spreken, piano te spelen en te lezen. Ik studeer aan de Hanzehogeschool in Groningen en ik zit in mijn eerste jaar van de studie Toegepaste Psychologie. Voor mijn studie moet ik een maatschappelijke bijdrage leveren aan de samenleving en ik wilde dit graag bij de Baptisten gemeente ’t Kruispunt doen. Ik vind het fijn dat ik hiervoor de gelegenheid krijg. U zult mij vooral tegenkomen tijdens de verschillende activiteiten die door de kerk worden georganiseerd.</a:t>
            </a:r>
          </a:p>
        </p:txBody>
      </p:sp>
    </p:spTree>
    <p:extLst>
      <p:ext uri="{BB962C8B-B14F-4D97-AF65-F5344CB8AC3E}">
        <p14:creationId xmlns:p14="http://schemas.microsoft.com/office/powerpoint/2010/main" val="307163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E059E-F20F-52ED-88F0-85949DDDAB41}"/>
              </a:ext>
            </a:extLst>
          </p:cNvPr>
          <p:cNvSpPr>
            <a:spLocks noGrp="1"/>
          </p:cNvSpPr>
          <p:nvPr>
            <p:ph type="title"/>
          </p:nvPr>
        </p:nvSpPr>
        <p:spPr/>
        <p:txBody>
          <a:bodyPr/>
          <a:lstStyle/>
          <a:p>
            <a:r>
              <a:rPr lang="nl-NL" dirty="0"/>
              <a:t>Maart 2023</a:t>
            </a:r>
          </a:p>
        </p:txBody>
      </p:sp>
      <p:sp>
        <p:nvSpPr>
          <p:cNvPr id="3" name="Tijdelijke aanduiding voor inhoud 2">
            <a:extLst>
              <a:ext uri="{FF2B5EF4-FFF2-40B4-BE49-F238E27FC236}">
                <a16:creationId xmlns:a16="http://schemas.microsoft.com/office/drawing/2014/main" id="{86B09756-DC85-F9BC-45A1-AA7AC27D4136}"/>
              </a:ext>
            </a:extLst>
          </p:cNvPr>
          <p:cNvSpPr>
            <a:spLocks noGrp="1"/>
          </p:cNvSpPr>
          <p:nvPr>
            <p:ph idx="1"/>
          </p:nvPr>
        </p:nvSpPr>
        <p:spPr/>
        <p:txBody>
          <a:bodyPr>
            <a:noAutofit/>
          </a:bodyPr>
          <a:lstStyle/>
          <a:p>
            <a:pPr marL="0" indent="0">
              <a:buNone/>
            </a:pPr>
            <a:r>
              <a:rPr lang="nl-NL" sz="1200" b="1" dirty="0"/>
              <a:t>Introductieavond</a:t>
            </a:r>
            <a:r>
              <a:rPr lang="nl-NL" sz="1200" dirty="0"/>
              <a:t> Op dinsdag 28 maart om 19.30 u willen we een introductieavond organiseren in ons kerkgebouw. Deze introductieavond is bedoeld voor: ➢ bezoekers die geïnteresseerd zijn om meer te weten te komen over onze gemeente; ➢ bezoekers die er over na denken om zich aan te sluiten bij onze gemeente; ➢ degenen die de afgelopen tijd zijn aangesloten, maar graag nader kennis zouden willen maken en meer willen weten over onze gemeente. Voor een ieder is het belangrijk om te weten waar onze gemeente voor staat: zowel voor hen die al langer bij ons naar de kerk gaan als voor de mensen die sinds kort onze kerk bezoeken. In de introductieavond komen vragen aan de orde zoals: · Waar staat de gemeente voor? · Wat geloven we? · Wat is de visie en missie van onze gemeente? · Waar komt het </a:t>
            </a:r>
            <a:r>
              <a:rPr lang="nl-NL" sz="1200" dirty="0" err="1"/>
              <a:t>baptisme</a:t>
            </a:r>
            <a:r>
              <a:rPr lang="nl-NL" sz="1200" dirty="0"/>
              <a:t> vandaan? · Waarom de volwassendoop? · Hoe is de gemeente ingedeeld en wat wordt er georganiseerd? - Toelichting werkwijze pastoraal team. - Toelichting en werkwijze bestuurlijk team. · Hoe kan ik in de gemeente groeien en de gemeente dienen met mijn gaven? Naast het doel van (nadere) kennismaking met de gemeente, is het ook fijn om met elkaar kennis te maken. De voorganger en een aantal raadsleden zijn bij deze cursus betrokken. Ook leer je andere mensen kennen die de gemeente bezoeken. Dat helpt sowieso bij het leggen van contacten en de integratie in de gemeente! Tijdens deze avond maak je op een laagdrempelige en vrijblijvende manier kennis met de gemeente.</a:t>
            </a:r>
          </a:p>
          <a:p>
            <a:pPr marL="0" indent="0">
              <a:buNone/>
            </a:pPr>
            <a:r>
              <a:rPr lang="nl-NL" sz="3600" dirty="0"/>
              <a:t> </a:t>
            </a:r>
          </a:p>
          <a:p>
            <a:pPr marL="0" indent="0">
              <a:buNone/>
            </a:pPr>
            <a:r>
              <a:rPr lang="nl-NL" sz="3600" dirty="0"/>
              <a:t> Paaseitjes actie</a:t>
            </a:r>
          </a:p>
          <a:p>
            <a:pPr marL="0" indent="0">
              <a:buNone/>
            </a:pPr>
            <a:r>
              <a:rPr lang="nl-NL" sz="3600" b="1" dirty="0"/>
              <a:t>  </a:t>
            </a:r>
            <a:r>
              <a:rPr lang="nl-NL" sz="3600" dirty="0"/>
              <a:t>Crea kids.</a:t>
            </a:r>
          </a:p>
        </p:txBody>
      </p:sp>
      <p:pic>
        <p:nvPicPr>
          <p:cNvPr id="4" name="Picture 2" descr="De bronafbeelding bekijken">
            <a:extLst>
              <a:ext uri="{FF2B5EF4-FFF2-40B4-BE49-F238E27FC236}">
                <a16:creationId xmlns:a16="http://schemas.microsoft.com/office/drawing/2014/main" id="{E4B277EC-1702-059A-DDCA-10EC55BF38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4429708"/>
            <a:ext cx="2365407" cy="1656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25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9B122-0416-4071-A285-250422B56039}"/>
              </a:ext>
            </a:extLst>
          </p:cNvPr>
          <p:cNvSpPr>
            <a:spLocks noGrp="1"/>
          </p:cNvSpPr>
          <p:nvPr>
            <p:ph type="title"/>
          </p:nvPr>
        </p:nvSpPr>
        <p:spPr/>
        <p:txBody>
          <a:bodyPr>
            <a:normAutofit/>
          </a:bodyPr>
          <a:lstStyle/>
          <a:p>
            <a:r>
              <a:rPr lang="nl-NL" b="1" dirty="0"/>
              <a:t>April 2023</a:t>
            </a:r>
          </a:p>
        </p:txBody>
      </p:sp>
      <p:sp>
        <p:nvSpPr>
          <p:cNvPr id="3" name="Tijdelijke aanduiding voor inhoud 2">
            <a:extLst>
              <a:ext uri="{FF2B5EF4-FFF2-40B4-BE49-F238E27FC236}">
                <a16:creationId xmlns:a16="http://schemas.microsoft.com/office/drawing/2014/main" id="{C9879070-BDE5-44CE-BB1F-F0445459C2AB}"/>
              </a:ext>
            </a:extLst>
          </p:cNvPr>
          <p:cNvSpPr>
            <a:spLocks noGrp="1"/>
          </p:cNvSpPr>
          <p:nvPr>
            <p:ph sz="half" idx="1"/>
          </p:nvPr>
        </p:nvSpPr>
        <p:spPr>
          <a:xfrm>
            <a:off x="457200" y="1196752"/>
            <a:ext cx="8229600" cy="5386610"/>
          </a:xfrm>
        </p:spPr>
        <p:txBody>
          <a:bodyPr>
            <a:normAutofit/>
          </a:bodyPr>
          <a:lstStyle/>
          <a:p>
            <a:pPr marL="0" indent="0">
              <a:buNone/>
            </a:pPr>
            <a:r>
              <a:rPr lang="nl-NL" sz="3600" b="1" dirty="0"/>
              <a:t>          Pasen.</a:t>
            </a:r>
            <a:r>
              <a:rPr lang="nl-NL" dirty="0"/>
              <a:t>       </a:t>
            </a:r>
          </a:p>
          <a:p>
            <a:pPr marL="0" indent="0">
              <a:buNone/>
            </a:pPr>
            <a:endParaRPr lang="nl-NL" dirty="0"/>
          </a:p>
          <a:p>
            <a:pPr marL="0" indent="0">
              <a:buNone/>
            </a:pPr>
            <a:r>
              <a:rPr lang="nl-NL" dirty="0"/>
              <a:t>                </a:t>
            </a:r>
          </a:p>
          <a:p>
            <a:pPr marL="0" indent="0">
              <a:buNone/>
            </a:pPr>
            <a:endParaRPr lang="nl-NL" dirty="0"/>
          </a:p>
          <a:p>
            <a:pPr marL="0" indent="0">
              <a:buNone/>
            </a:pPr>
            <a:endParaRPr lang="nl-NL" dirty="0"/>
          </a:p>
          <a:p>
            <a:pPr marL="0" indent="0">
              <a:buNone/>
            </a:pPr>
            <a:endParaRPr lang="nl-NL" dirty="0"/>
          </a:p>
          <a:p>
            <a:pPr marL="0" indent="0">
              <a:buNone/>
            </a:pPr>
            <a:r>
              <a:rPr lang="nl-NL" dirty="0"/>
              <a:t>                 </a:t>
            </a:r>
          </a:p>
        </p:txBody>
      </p:sp>
      <p:pic>
        <p:nvPicPr>
          <p:cNvPr id="6" name="Afbeelding 5">
            <a:extLst>
              <a:ext uri="{FF2B5EF4-FFF2-40B4-BE49-F238E27FC236}">
                <a16:creationId xmlns:a16="http://schemas.microsoft.com/office/drawing/2014/main" id="{E6E1B0AE-5CE7-D781-4A1C-FB6E8FDA9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997968"/>
            <a:ext cx="2931790" cy="4221088"/>
          </a:xfrm>
          <a:prstGeom prst="rect">
            <a:avLst/>
          </a:prstGeom>
        </p:spPr>
      </p:pic>
      <p:pic>
        <p:nvPicPr>
          <p:cNvPr id="9" name="Afbeelding 8">
            <a:extLst>
              <a:ext uri="{FF2B5EF4-FFF2-40B4-BE49-F238E27FC236}">
                <a16:creationId xmlns:a16="http://schemas.microsoft.com/office/drawing/2014/main" id="{3787B880-4558-B8DD-B9CA-0369DD61C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728" y="3907070"/>
            <a:ext cx="3696072" cy="2718048"/>
          </a:xfrm>
          <a:prstGeom prst="rect">
            <a:avLst/>
          </a:prstGeom>
        </p:spPr>
      </p:pic>
      <p:pic>
        <p:nvPicPr>
          <p:cNvPr id="3074" name="Picture 2" descr="Geen fotobeschrijving beschikbaar.">
            <a:extLst>
              <a:ext uri="{FF2B5EF4-FFF2-40B4-BE49-F238E27FC236}">
                <a16:creationId xmlns:a16="http://schemas.microsoft.com/office/drawing/2014/main" id="{1069CCAB-98EC-1784-2925-CADCF89516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196752"/>
            <a:ext cx="3960440"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45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5800" y="2633912"/>
            <a:ext cx="7721826" cy="478486"/>
          </a:xfrm>
        </p:spPr>
        <p:txBody>
          <a:bodyPr>
            <a:normAutofit fontScale="90000"/>
          </a:bodyPr>
          <a:lstStyle/>
          <a:p>
            <a:br>
              <a:rPr lang="nl-NL" b="1" dirty="0"/>
            </a:br>
            <a:br>
              <a:rPr lang="nl-NL" b="1" dirty="0"/>
            </a:br>
            <a:br>
              <a:rPr lang="nl-NL" b="1" dirty="0"/>
            </a:br>
            <a:r>
              <a:rPr lang="nl-NL" b="1" dirty="0"/>
              <a:t>Ons doel: </a:t>
            </a:r>
            <a:br>
              <a:rPr lang="nl-NL" b="1" dirty="0"/>
            </a:br>
            <a:br>
              <a:rPr lang="nl-NL" b="1" dirty="0"/>
            </a:br>
            <a:br>
              <a:rPr lang="nl-NL" b="1" dirty="0"/>
            </a:br>
            <a:br>
              <a:rPr lang="nl-NL" b="1" dirty="0"/>
            </a:br>
            <a:br>
              <a:rPr lang="nl-NL" b="1" dirty="0"/>
            </a:br>
            <a:br>
              <a:rPr lang="nl-NL" b="1" dirty="0"/>
            </a:br>
            <a:r>
              <a:rPr lang="nl-NL" b="1" dirty="0"/>
              <a:t>Samen Jezus Christus dienen in woord en daad!</a:t>
            </a:r>
            <a:r>
              <a:rPr lang="nl-NL" dirty="0"/>
              <a:t> </a:t>
            </a:r>
          </a:p>
        </p:txBody>
      </p:sp>
      <p:pic>
        <p:nvPicPr>
          <p:cNvPr id="3074" name="Picture 2" descr="Kruispunt - Baptisten Gemeente Stadskanaal-Zuid - YouTube">
            <a:extLst>
              <a:ext uri="{FF2B5EF4-FFF2-40B4-BE49-F238E27FC236}">
                <a16:creationId xmlns:a16="http://schemas.microsoft.com/office/drawing/2014/main" id="{57326371-8689-253D-BC23-C7BAF8EF0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988840"/>
            <a:ext cx="410445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20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703D72-E6B5-45BF-1B14-49C91A4320FD}"/>
              </a:ext>
            </a:extLst>
          </p:cNvPr>
          <p:cNvSpPr>
            <a:spLocks noGrp="1"/>
          </p:cNvSpPr>
          <p:nvPr>
            <p:ph type="title"/>
          </p:nvPr>
        </p:nvSpPr>
        <p:spPr/>
        <p:txBody>
          <a:bodyPr/>
          <a:lstStyle/>
          <a:p>
            <a:r>
              <a:rPr lang="nl-NL" dirty="0"/>
              <a:t>April 2023</a:t>
            </a:r>
          </a:p>
        </p:txBody>
      </p:sp>
      <p:sp>
        <p:nvSpPr>
          <p:cNvPr id="6" name="Tijdelijke aanduiding voor inhoud 5">
            <a:extLst>
              <a:ext uri="{FF2B5EF4-FFF2-40B4-BE49-F238E27FC236}">
                <a16:creationId xmlns:a16="http://schemas.microsoft.com/office/drawing/2014/main" id="{4113CB60-7350-AF96-491F-C3D170B8BBC5}"/>
              </a:ext>
            </a:extLst>
          </p:cNvPr>
          <p:cNvSpPr>
            <a:spLocks noGrp="1"/>
          </p:cNvSpPr>
          <p:nvPr>
            <p:ph idx="1"/>
          </p:nvPr>
        </p:nvSpPr>
        <p:spPr/>
        <p:txBody>
          <a:bodyPr/>
          <a:lstStyle/>
          <a:p>
            <a:pPr marL="0" indent="0">
              <a:buNone/>
            </a:pPr>
            <a:r>
              <a:rPr lang="nl-NL" dirty="0"/>
              <a:t>16 april Doopdienst Doreen Geertsema</a:t>
            </a:r>
          </a:p>
        </p:txBody>
      </p:sp>
      <p:sp>
        <p:nvSpPr>
          <p:cNvPr id="7" name="Tijdelijke aanduiding voor inhoud 4">
            <a:extLst>
              <a:ext uri="{FF2B5EF4-FFF2-40B4-BE49-F238E27FC236}">
                <a16:creationId xmlns:a16="http://schemas.microsoft.com/office/drawing/2014/main" id="{23CF9C08-2CDD-EE2E-8D96-DADCAEEC56FC}"/>
              </a:ext>
            </a:extLst>
          </p:cNvPr>
          <p:cNvSpPr txBox="1">
            <a:spLocks/>
          </p:cNvSpPr>
          <p:nvPr/>
        </p:nvSpPr>
        <p:spPr>
          <a:xfrm>
            <a:off x="2786281" y="2518475"/>
            <a:ext cx="5875853" cy="30584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NL" dirty="0"/>
          </a:p>
          <a:p>
            <a:pPr marL="0" indent="0">
              <a:buFont typeface="Arial" panose="020B0604020202020204" pitchFamily="34" charset="0"/>
              <a:buNone/>
            </a:pPr>
            <a:endParaRPr lang="nl-NL" dirty="0"/>
          </a:p>
        </p:txBody>
      </p:sp>
      <p:pic>
        <p:nvPicPr>
          <p:cNvPr id="8" name="Picture 2" descr="Geen fotobeschrijving beschikbaar.">
            <a:extLst>
              <a:ext uri="{FF2B5EF4-FFF2-40B4-BE49-F238E27FC236}">
                <a16:creationId xmlns:a16="http://schemas.microsoft.com/office/drawing/2014/main" id="{D3761591-81C0-DD5A-1464-D20662602E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348880"/>
            <a:ext cx="4464496" cy="395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808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832F5-0AE2-7862-BE39-D3E31C455B87}"/>
              </a:ext>
            </a:extLst>
          </p:cNvPr>
          <p:cNvSpPr>
            <a:spLocks noGrp="1"/>
          </p:cNvSpPr>
          <p:nvPr>
            <p:ph type="title"/>
          </p:nvPr>
        </p:nvSpPr>
        <p:spPr/>
        <p:txBody>
          <a:bodyPr>
            <a:normAutofit fontScale="90000"/>
          </a:bodyPr>
          <a:lstStyle/>
          <a:p>
            <a:br>
              <a:rPr lang="nl-NL" dirty="0"/>
            </a:br>
            <a:br>
              <a:rPr lang="nl-NL" dirty="0"/>
            </a:br>
            <a:br>
              <a:rPr lang="nl-NL" dirty="0"/>
            </a:br>
            <a:r>
              <a:rPr lang="nl-NL" dirty="0"/>
              <a:t>April 2023</a:t>
            </a:r>
            <a:br>
              <a:rPr lang="nl-NL" dirty="0"/>
            </a:br>
            <a:r>
              <a:rPr lang="nl-NL" dirty="0"/>
              <a:t>Gemeentevergadering 20 april</a:t>
            </a:r>
            <a:br>
              <a:rPr lang="nl-NL" dirty="0"/>
            </a:br>
            <a:r>
              <a:rPr lang="nl-NL" dirty="0"/>
              <a:t>Rommelmarkt m.m.v. Youth for Life en Kerk in de Buurt</a:t>
            </a:r>
            <a:br>
              <a:rPr lang="nl-NL" dirty="0"/>
            </a:br>
            <a:endParaRPr lang="nl-NL" dirty="0"/>
          </a:p>
        </p:txBody>
      </p:sp>
      <p:pic>
        <p:nvPicPr>
          <p:cNvPr id="2050" name="Picture 2" descr="Geen fotobeschrijving beschikbaar.">
            <a:extLst>
              <a:ext uri="{FF2B5EF4-FFF2-40B4-BE49-F238E27FC236}">
                <a16:creationId xmlns:a16="http://schemas.microsoft.com/office/drawing/2014/main" id="{AE1535C5-A072-6DA6-2598-BE74574255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342" y="2699792"/>
            <a:ext cx="2952328" cy="38835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en fotobeschrijving beschikbaar.">
            <a:extLst>
              <a:ext uri="{FF2B5EF4-FFF2-40B4-BE49-F238E27FC236}">
                <a16:creationId xmlns:a16="http://schemas.microsoft.com/office/drawing/2014/main" id="{2CFF25C0-0023-CA49-29A3-7236E4BED1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2726179"/>
            <a:ext cx="4138736" cy="385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3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1027F-F1EF-4A4E-BDE2-A4E862FFFAB0}"/>
              </a:ext>
            </a:extLst>
          </p:cNvPr>
          <p:cNvSpPr>
            <a:spLocks noGrp="1"/>
          </p:cNvSpPr>
          <p:nvPr>
            <p:ph type="title"/>
          </p:nvPr>
        </p:nvSpPr>
        <p:spPr/>
        <p:txBody>
          <a:bodyPr/>
          <a:lstStyle/>
          <a:p>
            <a:r>
              <a:rPr lang="nl-NL" b="1" dirty="0"/>
              <a:t>Mei 2023</a:t>
            </a:r>
          </a:p>
        </p:txBody>
      </p:sp>
      <p:sp>
        <p:nvSpPr>
          <p:cNvPr id="3" name="Tijdelijke aanduiding voor inhoud 2">
            <a:extLst>
              <a:ext uri="{FF2B5EF4-FFF2-40B4-BE49-F238E27FC236}">
                <a16:creationId xmlns:a16="http://schemas.microsoft.com/office/drawing/2014/main" id="{E1B02F41-C0F4-4EB4-BE15-ACE8C01EF99A}"/>
              </a:ext>
            </a:extLst>
          </p:cNvPr>
          <p:cNvSpPr>
            <a:spLocks noGrp="1"/>
          </p:cNvSpPr>
          <p:nvPr>
            <p:ph sz="half" idx="1"/>
          </p:nvPr>
        </p:nvSpPr>
        <p:spPr>
          <a:xfrm>
            <a:off x="457200" y="1628800"/>
            <a:ext cx="8291264" cy="4954562"/>
          </a:xfrm>
        </p:spPr>
        <p:txBody>
          <a:bodyPr/>
          <a:lstStyle/>
          <a:p>
            <a:pPr marL="0" indent="0">
              <a:buNone/>
            </a:pPr>
            <a:r>
              <a:rPr lang="nl-NL" dirty="0"/>
              <a:t>  </a:t>
            </a:r>
          </a:p>
          <a:p>
            <a:pPr marL="0" indent="0">
              <a:buNone/>
            </a:pPr>
            <a:r>
              <a:rPr lang="nl-NL" dirty="0"/>
              <a:t>              </a:t>
            </a:r>
            <a:endParaRPr lang="nl-NL" b="1" dirty="0"/>
          </a:p>
          <a:p>
            <a:pPr marL="0" indent="0">
              <a:buNone/>
            </a:pPr>
            <a:endParaRPr lang="nl-NL" b="1" dirty="0"/>
          </a:p>
          <a:p>
            <a:pPr marL="0" indent="0">
              <a:buNone/>
            </a:pPr>
            <a:endParaRPr lang="nl-NL" b="1" dirty="0"/>
          </a:p>
        </p:txBody>
      </p:sp>
      <p:pic>
        <p:nvPicPr>
          <p:cNvPr id="4098" name="Picture 2" descr="Geen fotobeschrijving beschikbaar.">
            <a:extLst>
              <a:ext uri="{FF2B5EF4-FFF2-40B4-BE49-F238E27FC236}">
                <a16:creationId xmlns:a16="http://schemas.microsoft.com/office/drawing/2014/main" id="{9B6537AB-EAA1-293C-49E7-83868E9DEE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524" y="1628800"/>
            <a:ext cx="5544616" cy="3723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67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2A78C-91E7-4EC3-83EE-29AE62093DFB}"/>
              </a:ext>
            </a:extLst>
          </p:cNvPr>
          <p:cNvSpPr>
            <a:spLocks noGrp="1"/>
          </p:cNvSpPr>
          <p:nvPr>
            <p:ph type="title"/>
          </p:nvPr>
        </p:nvSpPr>
        <p:spPr/>
        <p:txBody>
          <a:bodyPr/>
          <a:lstStyle/>
          <a:p>
            <a:r>
              <a:rPr lang="nl-NL" b="1" dirty="0"/>
              <a:t>Juni 2023</a:t>
            </a:r>
          </a:p>
        </p:txBody>
      </p:sp>
      <p:sp>
        <p:nvSpPr>
          <p:cNvPr id="3" name="Tijdelijke aanduiding voor inhoud 2">
            <a:extLst>
              <a:ext uri="{FF2B5EF4-FFF2-40B4-BE49-F238E27FC236}">
                <a16:creationId xmlns:a16="http://schemas.microsoft.com/office/drawing/2014/main" id="{F7BBB942-FB58-4474-B367-624D291A70BB}"/>
              </a:ext>
            </a:extLst>
          </p:cNvPr>
          <p:cNvSpPr>
            <a:spLocks noGrp="1"/>
          </p:cNvSpPr>
          <p:nvPr>
            <p:ph idx="1"/>
          </p:nvPr>
        </p:nvSpPr>
        <p:spPr/>
        <p:txBody>
          <a:bodyPr>
            <a:normAutofit/>
          </a:bodyPr>
          <a:lstStyle/>
          <a:p>
            <a:pPr marL="0" indent="0">
              <a:buNone/>
            </a:pPr>
            <a:r>
              <a:rPr lang="nl-NL" b="1" dirty="0"/>
              <a:t>            03/04 juni afscheid Fred en </a:t>
            </a:r>
            <a:r>
              <a:rPr lang="nl-NL" b="1" dirty="0" err="1"/>
              <a:t>Aly</a:t>
            </a:r>
            <a:r>
              <a:rPr lang="nl-NL" b="1" dirty="0"/>
              <a:t> Smit.</a:t>
            </a:r>
          </a:p>
          <a:p>
            <a:pPr marL="0" indent="0">
              <a:buNone/>
            </a:pPr>
            <a:r>
              <a:rPr lang="nl-NL" b="1" dirty="0"/>
              <a:t>  </a:t>
            </a:r>
          </a:p>
          <a:p>
            <a:pPr marL="0" indent="0">
              <a:buNone/>
            </a:pPr>
            <a:endParaRPr lang="nl-NL" b="1" dirty="0"/>
          </a:p>
        </p:txBody>
      </p:sp>
      <p:pic>
        <p:nvPicPr>
          <p:cNvPr id="6" name="Afbeelding 5">
            <a:extLst>
              <a:ext uri="{FF2B5EF4-FFF2-40B4-BE49-F238E27FC236}">
                <a16:creationId xmlns:a16="http://schemas.microsoft.com/office/drawing/2014/main" id="{AAB0C110-F928-3E01-3023-058468887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3068960"/>
            <a:ext cx="6177880" cy="2736304"/>
          </a:xfrm>
          <a:prstGeom prst="rect">
            <a:avLst/>
          </a:prstGeom>
        </p:spPr>
      </p:pic>
    </p:spTree>
    <p:extLst>
      <p:ext uri="{BB962C8B-B14F-4D97-AF65-F5344CB8AC3E}">
        <p14:creationId xmlns:p14="http://schemas.microsoft.com/office/powerpoint/2010/main" val="3052692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3082-85DF-407E-37AE-2465A0894F47}"/>
              </a:ext>
            </a:extLst>
          </p:cNvPr>
          <p:cNvSpPr>
            <a:spLocks noGrp="1"/>
          </p:cNvSpPr>
          <p:nvPr>
            <p:ph type="title"/>
          </p:nvPr>
        </p:nvSpPr>
        <p:spPr/>
        <p:txBody>
          <a:bodyPr/>
          <a:lstStyle/>
          <a:p>
            <a:r>
              <a:rPr lang="nl-NL" dirty="0"/>
              <a:t>Juni 2023</a:t>
            </a:r>
          </a:p>
        </p:txBody>
      </p:sp>
      <p:pic>
        <p:nvPicPr>
          <p:cNvPr id="5122" name="Picture 2" descr="Geen fotobeschrijving beschikbaar.">
            <a:extLst>
              <a:ext uri="{FF2B5EF4-FFF2-40B4-BE49-F238E27FC236}">
                <a16:creationId xmlns:a16="http://schemas.microsoft.com/office/drawing/2014/main" id="{497E3E95-AB01-CF3E-A1A8-D6202FC60E4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1340768"/>
            <a:ext cx="410445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een fotobeschrijving beschikbaar.">
            <a:extLst>
              <a:ext uri="{FF2B5EF4-FFF2-40B4-BE49-F238E27FC236}">
                <a16:creationId xmlns:a16="http://schemas.microsoft.com/office/drawing/2014/main" id="{ECFA123F-6089-17C1-427D-788425448C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656" y="1340768"/>
            <a:ext cx="343934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104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C27D7-F054-F954-EE71-F4E70C7A3352}"/>
              </a:ext>
            </a:extLst>
          </p:cNvPr>
          <p:cNvSpPr>
            <a:spLocks noGrp="1"/>
          </p:cNvSpPr>
          <p:nvPr>
            <p:ph type="title"/>
          </p:nvPr>
        </p:nvSpPr>
        <p:spPr/>
        <p:txBody>
          <a:bodyPr/>
          <a:lstStyle/>
          <a:p>
            <a:r>
              <a:rPr lang="nl-NL" dirty="0"/>
              <a:t>Juni 2023</a:t>
            </a:r>
          </a:p>
        </p:txBody>
      </p:sp>
      <p:sp>
        <p:nvSpPr>
          <p:cNvPr id="4" name="Tijdelijke aanduiding voor inhoud 3">
            <a:extLst>
              <a:ext uri="{FF2B5EF4-FFF2-40B4-BE49-F238E27FC236}">
                <a16:creationId xmlns:a16="http://schemas.microsoft.com/office/drawing/2014/main" id="{2D0FCBBA-027D-726A-3271-C5E7DB8F83A2}"/>
              </a:ext>
            </a:extLst>
          </p:cNvPr>
          <p:cNvSpPr>
            <a:spLocks noGrp="1"/>
          </p:cNvSpPr>
          <p:nvPr>
            <p:ph idx="1"/>
          </p:nvPr>
        </p:nvSpPr>
        <p:spPr/>
        <p:txBody>
          <a:bodyPr/>
          <a:lstStyle/>
          <a:p>
            <a:pPr marL="0" indent="0">
              <a:buNone/>
            </a:pPr>
            <a:r>
              <a:rPr lang="nl-NL" dirty="0"/>
              <a:t>               Teens for Life autowasactie10 juni</a:t>
            </a:r>
          </a:p>
        </p:txBody>
      </p:sp>
      <p:pic>
        <p:nvPicPr>
          <p:cNvPr id="5" name="Picture 2" descr="autopflege-flash">
            <a:extLst>
              <a:ext uri="{FF2B5EF4-FFF2-40B4-BE49-F238E27FC236}">
                <a16:creationId xmlns:a16="http://schemas.microsoft.com/office/drawing/2014/main" id="{1B152B6B-7C3D-776E-D386-6153AE139D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2636912"/>
            <a:ext cx="2448272"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2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E8B9F-4426-4344-AF11-F5B8CB06548B}"/>
              </a:ext>
            </a:extLst>
          </p:cNvPr>
          <p:cNvSpPr>
            <a:spLocks noGrp="1"/>
          </p:cNvSpPr>
          <p:nvPr>
            <p:ph type="title"/>
          </p:nvPr>
        </p:nvSpPr>
        <p:spPr/>
        <p:txBody>
          <a:bodyPr>
            <a:normAutofit fontScale="90000"/>
          </a:bodyPr>
          <a:lstStyle/>
          <a:p>
            <a:r>
              <a:rPr lang="nl-NL" b="1" dirty="0"/>
              <a:t>Juli/Augustus 2023</a:t>
            </a:r>
            <a:br>
              <a:rPr lang="nl-NL" b="1" dirty="0"/>
            </a:br>
            <a:endParaRPr lang="nl-NL" b="1" dirty="0"/>
          </a:p>
        </p:txBody>
      </p:sp>
      <p:sp>
        <p:nvSpPr>
          <p:cNvPr id="5" name="Rectangle 1">
            <a:extLst>
              <a:ext uri="{FF2B5EF4-FFF2-40B4-BE49-F238E27FC236}">
                <a16:creationId xmlns:a16="http://schemas.microsoft.com/office/drawing/2014/main" id="{47C55522-447D-8290-57E3-E6BE4A8BAEF9}"/>
              </a:ext>
            </a:extLst>
          </p:cNvPr>
          <p:cNvSpPr>
            <a:spLocks noChangeArrowheads="1"/>
          </p:cNvSpPr>
          <p:nvPr/>
        </p:nvSpPr>
        <p:spPr bwMode="auto">
          <a:xfrm>
            <a:off x="1899657" y="511085"/>
            <a:ext cx="184731" cy="2616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nl-NL" altLang="nl-NL" sz="1100" b="0" i="0" u="none" strike="noStrike" cap="none" normalizeH="0" baseline="0" dirty="0">
              <a:ln>
                <a:noFill/>
              </a:ln>
              <a:solidFill>
                <a:srgbClr val="050505"/>
              </a:solidFill>
              <a:effectLst/>
              <a:latin typeface="Segoe UI Historic" panose="020B0502040204020203" pitchFamily="34" charset="0"/>
              <a:cs typeface="Segoe UI Historic" panose="020B0502040204020203" pitchFamily="34" charset="0"/>
            </a:endParaRPr>
          </a:p>
        </p:txBody>
      </p:sp>
      <p:pic>
        <p:nvPicPr>
          <p:cNvPr id="7170" name="Picture 2" descr="🎊">
            <a:extLst>
              <a:ext uri="{FF2B5EF4-FFF2-40B4-BE49-F238E27FC236}">
                <a16:creationId xmlns:a16="http://schemas.microsoft.com/office/drawing/2014/main" id="{FCC3CD8A-F4D1-C6C9-9A43-FE2488244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100" y="-3349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
            <a:extLst>
              <a:ext uri="{FF2B5EF4-FFF2-40B4-BE49-F238E27FC236}">
                <a16:creationId xmlns:a16="http://schemas.microsoft.com/office/drawing/2014/main" id="{55CFAD4E-C62D-9922-6747-5FAA01A80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7638" y="-1682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
            <a:extLst>
              <a:ext uri="{FF2B5EF4-FFF2-40B4-BE49-F238E27FC236}">
                <a16:creationId xmlns:a16="http://schemas.microsoft.com/office/drawing/2014/main" id="{8639751D-3F22-4864-2BAC-E33C23086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88" y="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EEF99F0-2E1B-BADB-EBD0-EEBC01EF5A3C}"/>
              </a:ext>
            </a:extLst>
          </p:cNvPr>
          <p:cNvSpPr>
            <a:spLocks noChangeArrowheads="1"/>
          </p:cNvSpPr>
          <p:nvPr/>
        </p:nvSpPr>
        <p:spPr bwMode="auto">
          <a:xfrm>
            <a:off x="152400" y="-322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7176" name="Picture 8" descr="🎊">
            <a:extLst>
              <a:ext uri="{FF2B5EF4-FFF2-40B4-BE49-F238E27FC236}">
                <a16:creationId xmlns:a16="http://schemas.microsoft.com/office/drawing/2014/main" id="{68150FFD-D490-26D4-75A6-2959DBBA0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1825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
            <a:extLst>
              <a:ext uri="{FF2B5EF4-FFF2-40B4-BE49-F238E27FC236}">
                <a16:creationId xmlns:a16="http://schemas.microsoft.com/office/drawing/2014/main" id="{D53D3D77-7D0C-661D-EC1C-EB9688687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0038" y="-158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
            <a:extLst>
              <a:ext uri="{FF2B5EF4-FFF2-40B4-BE49-F238E27FC236}">
                <a16:creationId xmlns:a16="http://schemas.microsoft.com/office/drawing/2014/main" id="{6F021176-0D1F-73D8-DB2B-4D6313897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588" y="1524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Geen fotobeschrijving beschikbaar.">
            <a:extLst>
              <a:ext uri="{FF2B5EF4-FFF2-40B4-BE49-F238E27FC236}">
                <a16:creationId xmlns:a16="http://schemas.microsoft.com/office/drawing/2014/main" id="{889664DA-51D0-5F17-7A0F-D094B591D3C7}"/>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3212976"/>
            <a:ext cx="2911614" cy="337038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Geen fotobeschrijving beschikbaar.">
            <a:extLst>
              <a:ext uri="{FF2B5EF4-FFF2-40B4-BE49-F238E27FC236}">
                <a16:creationId xmlns:a16="http://schemas.microsoft.com/office/drawing/2014/main" id="{BF835413-C92F-280E-81B9-7F1222D530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5235" y="3226048"/>
            <a:ext cx="3329133" cy="3370386"/>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Geen fotobeschrijving beschikbaar.">
            <a:extLst>
              <a:ext uri="{FF2B5EF4-FFF2-40B4-BE49-F238E27FC236}">
                <a16:creationId xmlns:a16="http://schemas.microsoft.com/office/drawing/2014/main" id="{392C7C29-CDF2-B4FA-DADE-D9A546709D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168" y="854955"/>
            <a:ext cx="6953200" cy="221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227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82FC2-C01C-E880-8D6B-3B9D95F5B307}"/>
              </a:ext>
            </a:extLst>
          </p:cNvPr>
          <p:cNvSpPr>
            <a:spLocks noGrp="1"/>
          </p:cNvSpPr>
          <p:nvPr>
            <p:ph type="title"/>
          </p:nvPr>
        </p:nvSpPr>
        <p:spPr/>
        <p:txBody>
          <a:bodyPr/>
          <a:lstStyle/>
          <a:p>
            <a:r>
              <a:rPr lang="nl-NL" b="1" dirty="0"/>
              <a:t>Juli/Augustus 2023</a:t>
            </a:r>
          </a:p>
        </p:txBody>
      </p:sp>
      <p:sp>
        <p:nvSpPr>
          <p:cNvPr id="3" name="Tijdelijke aanduiding voor inhoud 2">
            <a:extLst>
              <a:ext uri="{FF2B5EF4-FFF2-40B4-BE49-F238E27FC236}">
                <a16:creationId xmlns:a16="http://schemas.microsoft.com/office/drawing/2014/main" id="{37BBBCE2-56EB-7E68-2FB1-F101B193BE6A}"/>
              </a:ext>
            </a:extLst>
          </p:cNvPr>
          <p:cNvSpPr>
            <a:spLocks noGrp="1"/>
          </p:cNvSpPr>
          <p:nvPr>
            <p:ph idx="1"/>
          </p:nvPr>
        </p:nvSpPr>
        <p:spPr/>
        <p:txBody>
          <a:bodyPr/>
          <a:lstStyle/>
          <a:p>
            <a:pPr marL="0" indent="0">
              <a:buNone/>
            </a:pPr>
            <a:r>
              <a:rPr lang="nl-NL" dirty="0"/>
              <a:t>			Summerkids</a:t>
            </a:r>
          </a:p>
          <a:p>
            <a:pPr marL="0" indent="0">
              <a:buNone/>
            </a:pPr>
            <a:endParaRPr lang="nl-NL" dirty="0"/>
          </a:p>
        </p:txBody>
      </p:sp>
      <p:pic>
        <p:nvPicPr>
          <p:cNvPr id="4" name="Picture 2" descr="Kruispunt - Baptisten Gemeente Stadskanaal-Zuid - YouTube">
            <a:extLst>
              <a:ext uri="{FF2B5EF4-FFF2-40B4-BE49-F238E27FC236}">
                <a16:creationId xmlns:a16="http://schemas.microsoft.com/office/drawing/2014/main" id="{F501BD95-E3F6-789D-DB74-6487AF02D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351013"/>
            <a:ext cx="410445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9086FC44-C9EC-6A87-DE06-BDBB4D5A3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5398284"/>
            <a:ext cx="9144000" cy="1145396"/>
          </a:xfrm>
          <a:prstGeom prst="rect">
            <a:avLst/>
          </a:prstGeom>
        </p:spPr>
      </p:pic>
    </p:spTree>
    <p:extLst>
      <p:ext uri="{BB962C8B-B14F-4D97-AF65-F5344CB8AC3E}">
        <p14:creationId xmlns:p14="http://schemas.microsoft.com/office/powerpoint/2010/main" val="3727054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3AE621-D7C7-4CC1-B5D5-973ECC941B51}"/>
              </a:ext>
            </a:extLst>
          </p:cNvPr>
          <p:cNvSpPr>
            <a:spLocks noGrp="1"/>
          </p:cNvSpPr>
          <p:nvPr>
            <p:ph type="title"/>
          </p:nvPr>
        </p:nvSpPr>
        <p:spPr/>
        <p:txBody>
          <a:bodyPr/>
          <a:lstStyle/>
          <a:p>
            <a:r>
              <a:rPr lang="nl-NL" b="1" dirty="0"/>
              <a:t>September 2023</a:t>
            </a:r>
          </a:p>
        </p:txBody>
      </p:sp>
      <p:sp>
        <p:nvSpPr>
          <p:cNvPr id="3" name="Tijdelijke aanduiding voor inhoud 2">
            <a:extLst>
              <a:ext uri="{FF2B5EF4-FFF2-40B4-BE49-F238E27FC236}">
                <a16:creationId xmlns:a16="http://schemas.microsoft.com/office/drawing/2014/main" id="{BBC173FD-72E2-46AA-8DE2-28BAB78563C8}"/>
              </a:ext>
            </a:extLst>
          </p:cNvPr>
          <p:cNvSpPr>
            <a:spLocks noGrp="1"/>
          </p:cNvSpPr>
          <p:nvPr>
            <p:ph sz="half" idx="1"/>
          </p:nvPr>
        </p:nvSpPr>
        <p:spPr>
          <a:xfrm>
            <a:off x="1907704" y="2138454"/>
            <a:ext cx="5508612" cy="3022965"/>
          </a:xfrm>
        </p:spPr>
        <p:txBody>
          <a:bodyPr/>
          <a:lstStyle/>
          <a:p>
            <a:pPr marL="0" indent="0">
              <a:buNone/>
            </a:pPr>
            <a:endParaRPr lang="nl-NL" b="1" dirty="0"/>
          </a:p>
          <a:p>
            <a:pPr marL="0" indent="0">
              <a:buNone/>
            </a:pPr>
            <a:r>
              <a:rPr lang="nl-NL" b="1" dirty="0"/>
              <a:t>  </a:t>
            </a:r>
          </a:p>
        </p:txBody>
      </p:sp>
      <p:pic>
        <p:nvPicPr>
          <p:cNvPr id="8194" name="Picture 2" descr="Geen fotobeschrijving beschikbaar.">
            <a:extLst>
              <a:ext uri="{FF2B5EF4-FFF2-40B4-BE49-F238E27FC236}">
                <a16:creationId xmlns:a16="http://schemas.microsoft.com/office/drawing/2014/main" id="{FE215DEB-D8C2-2890-EE00-8FE1D452B1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602015"/>
            <a:ext cx="612068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een fotobeschrijving beschikbaar.">
            <a:extLst>
              <a:ext uri="{FF2B5EF4-FFF2-40B4-BE49-F238E27FC236}">
                <a16:creationId xmlns:a16="http://schemas.microsoft.com/office/drawing/2014/main" id="{3329E8CC-E7CC-7508-879B-BEBDE1C02C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243961"/>
            <a:ext cx="5260531"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18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BCD96-8514-4890-89DD-5C943C8418A3}"/>
              </a:ext>
            </a:extLst>
          </p:cNvPr>
          <p:cNvSpPr>
            <a:spLocks noGrp="1"/>
          </p:cNvSpPr>
          <p:nvPr>
            <p:ph type="title"/>
          </p:nvPr>
        </p:nvSpPr>
        <p:spPr/>
        <p:txBody>
          <a:bodyPr>
            <a:normAutofit fontScale="90000"/>
          </a:bodyPr>
          <a:lstStyle/>
          <a:p>
            <a:r>
              <a:rPr lang="nl-NL" b="1" dirty="0"/>
              <a:t>Oktober 2023</a:t>
            </a:r>
            <a:br>
              <a:rPr lang="nl-NL" b="1" dirty="0"/>
            </a:br>
            <a:r>
              <a:rPr lang="nl-NL" b="1" dirty="0"/>
              <a:t>Themadienst</a:t>
            </a:r>
          </a:p>
        </p:txBody>
      </p:sp>
      <p:sp>
        <p:nvSpPr>
          <p:cNvPr id="3" name="Tijdelijke aanduiding voor inhoud 2">
            <a:extLst>
              <a:ext uri="{FF2B5EF4-FFF2-40B4-BE49-F238E27FC236}">
                <a16:creationId xmlns:a16="http://schemas.microsoft.com/office/drawing/2014/main" id="{6E64C1E5-CD29-4477-A3E0-620EBC7C37CF}"/>
              </a:ext>
            </a:extLst>
          </p:cNvPr>
          <p:cNvSpPr>
            <a:spLocks noGrp="1"/>
          </p:cNvSpPr>
          <p:nvPr>
            <p:ph sz="half" idx="1"/>
          </p:nvPr>
        </p:nvSpPr>
        <p:spPr>
          <a:xfrm>
            <a:off x="813182" y="1988840"/>
            <a:ext cx="7287210" cy="1225568"/>
          </a:xfrm>
        </p:spPr>
        <p:txBody>
          <a:bodyPr>
            <a:normAutofit/>
          </a:bodyPr>
          <a:lstStyle/>
          <a:p>
            <a:pPr marL="0" indent="0">
              <a:buNone/>
            </a:pPr>
            <a:endParaRPr lang="nl-NL" sz="3200" dirty="0"/>
          </a:p>
          <a:p>
            <a:pPr marL="0" indent="0">
              <a:buNone/>
            </a:pPr>
            <a:endParaRPr lang="nl-NL" sz="3200" b="1" dirty="0"/>
          </a:p>
        </p:txBody>
      </p:sp>
      <p:pic>
        <p:nvPicPr>
          <p:cNvPr id="9218" name="Picture 2" descr="Geen fotobeschrijving beschikbaar.">
            <a:extLst>
              <a:ext uri="{FF2B5EF4-FFF2-40B4-BE49-F238E27FC236}">
                <a16:creationId xmlns:a16="http://schemas.microsoft.com/office/drawing/2014/main" id="{701EB958-78A7-7877-0E5A-177541B39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700808"/>
            <a:ext cx="5760640" cy="409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612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Wie gingen er voor in de dienst:</a:t>
            </a:r>
          </a:p>
        </p:txBody>
      </p:sp>
      <p:sp>
        <p:nvSpPr>
          <p:cNvPr id="3" name="Tijdelijke aanduiding voor inhoud 2"/>
          <p:cNvSpPr>
            <a:spLocks noGrp="1"/>
          </p:cNvSpPr>
          <p:nvPr>
            <p:ph sz="half" idx="2"/>
          </p:nvPr>
        </p:nvSpPr>
        <p:spPr>
          <a:xfrm>
            <a:off x="1259632" y="1556792"/>
            <a:ext cx="7056784" cy="4608512"/>
          </a:xfrm>
        </p:spPr>
        <p:txBody>
          <a:bodyPr>
            <a:normAutofit/>
          </a:bodyPr>
          <a:lstStyle/>
          <a:p>
            <a:pPr marL="0" indent="0">
              <a:buNone/>
            </a:pPr>
            <a:r>
              <a:rPr lang="nl-NL" b="1" dirty="0"/>
              <a:t>Ds. Fred Smit</a:t>
            </a:r>
          </a:p>
          <a:p>
            <a:pPr marL="0" indent="0">
              <a:buNone/>
            </a:pPr>
            <a:r>
              <a:rPr lang="nl-NL" b="1" dirty="0"/>
              <a:t>04 juni Afscheidsdienst/Emiraat</a:t>
            </a:r>
          </a:p>
          <a:p>
            <a:pPr marL="0" indent="0">
              <a:buNone/>
            </a:pPr>
            <a:r>
              <a:rPr lang="nl-NL" sz="2300" b="1" u="sng" dirty="0"/>
              <a:t>Gastsprekers: </a:t>
            </a:r>
          </a:p>
          <a:p>
            <a:pPr marL="0" indent="0">
              <a:buNone/>
            </a:pPr>
            <a:r>
              <a:rPr lang="nl-NL" sz="1800" b="1" dirty="0"/>
              <a:t>Bert van Drogen	Tjerk Riemersma	</a:t>
            </a:r>
          </a:p>
          <a:p>
            <a:pPr marL="0" indent="0">
              <a:buNone/>
            </a:pPr>
            <a:r>
              <a:rPr lang="nl-NL" sz="1800" b="1" dirty="0"/>
              <a:t>Bart Satijn	Jerry Thuis</a:t>
            </a:r>
          </a:p>
          <a:p>
            <a:pPr marL="0" indent="0">
              <a:buNone/>
            </a:pPr>
            <a:r>
              <a:rPr lang="nl-NL" sz="1800" b="1" dirty="0"/>
              <a:t>Harold ten Cate	Maurice </a:t>
            </a:r>
            <a:r>
              <a:rPr lang="nl-NL" sz="1800" b="1" dirty="0" err="1"/>
              <a:t>Bischop</a:t>
            </a:r>
            <a:endParaRPr lang="nl-NL" sz="1800" b="1" dirty="0"/>
          </a:p>
          <a:p>
            <a:pPr marL="0" indent="0">
              <a:buNone/>
            </a:pPr>
            <a:r>
              <a:rPr lang="nl-NL" sz="1800" b="1" dirty="0"/>
              <a:t>Ruben Peters	Gerard Grit</a:t>
            </a:r>
          </a:p>
          <a:p>
            <a:pPr marL="0" indent="0">
              <a:buNone/>
            </a:pPr>
            <a:r>
              <a:rPr lang="nl-NL" sz="1800" b="1" dirty="0"/>
              <a:t>Simon </a:t>
            </a:r>
            <a:r>
              <a:rPr lang="nl-NL" sz="1800" b="1" dirty="0" err="1"/>
              <a:t>vd</a:t>
            </a:r>
            <a:r>
              <a:rPr lang="nl-NL" sz="1800" b="1" dirty="0"/>
              <a:t> Kooij	Jan Boelhouwers</a:t>
            </a:r>
          </a:p>
          <a:p>
            <a:pPr marL="0" indent="0">
              <a:buNone/>
            </a:pPr>
            <a:r>
              <a:rPr lang="nl-NL" sz="1800" b="1" dirty="0"/>
              <a:t>Wolter Greven	Harry </a:t>
            </a:r>
            <a:r>
              <a:rPr lang="nl-NL" sz="1800" b="1" dirty="0" err="1"/>
              <a:t>Nobbe</a:t>
            </a:r>
            <a:endParaRPr lang="nl-NL" sz="1800" b="1" dirty="0"/>
          </a:p>
          <a:p>
            <a:pPr marL="0" indent="0">
              <a:buNone/>
            </a:pPr>
            <a:r>
              <a:rPr lang="nl-NL" sz="1800" b="1" dirty="0"/>
              <a:t>Anne de Vries	</a:t>
            </a:r>
            <a:r>
              <a:rPr lang="nl-NL" sz="1800" b="1" dirty="0" err="1"/>
              <a:t>Hijme</a:t>
            </a:r>
            <a:r>
              <a:rPr lang="nl-NL" sz="1800" b="1" dirty="0"/>
              <a:t> Tieleman</a:t>
            </a:r>
          </a:p>
          <a:p>
            <a:pPr marL="0" indent="0">
              <a:buNone/>
            </a:pPr>
            <a:r>
              <a:rPr lang="nl-NL" sz="1800" b="1" dirty="0"/>
              <a:t>Gert Elzen	Henk Wieringa</a:t>
            </a:r>
          </a:p>
          <a:p>
            <a:pPr marL="0" indent="0">
              <a:buNone/>
            </a:pPr>
            <a:r>
              <a:rPr lang="nl-NL" sz="1800" b="1" dirty="0"/>
              <a:t>Han Jansen	Gerrit </a:t>
            </a:r>
            <a:r>
              <a:rPr lang="nl-NL" sz="1800" b="1" dirty="0" err="1"/>
              <a:t>Lolkema</a:t>
            </a:r>
            <a:endParaRPr lang="nl-NL" sz="1800" b="1" dirty="0"/>
          </a:p>
          <a:p>
            <a:pPr marL="0" indent="0">
              <a:buNone/>
            </a:pPr>
            <a:endParaRPr lang="nl-NL" sz="1800" b="1" dirty="0"/>
          </a:p>
          <a:p>
            <a:pPr marL="0" indent="0">
              <a:buNone/>
            </a:pPr>
            <a:endParaRPr lang="nl-NL" sz="1800" b="1" dirty="0"/>
          </a:p>
          <a:p>
            <a:pPr marL="0" indent="0">
              <a:buNone/>
            </a:pPr>
            <a:endParaRPr lang="nl-NL" sz="1800" b="1" dirty="0"/>
          </a:p>
          <a:p>
            <a:pPr marL="0" indent="0">
              <a:buNone/>
            </a:pPr>
            <a:endParaRPr lang="nl-NL" b="1" dirty="0"/>
          </a:p>
          <a:p>
            <a:pPr marL="0" indent="0">
              <a:buNone/>
            </a:pPr>
            <a:endParaRPr lang="nl-NL" b="1" dirty="0"/>
          </a:p>
        </p:txBody>
      </p:sp>
      <p:pic>
        <p:nvPicPr>
          <p:cNvPr id="6" name="Afbeelding 5">
            <a:extLst>
              <a:ext uri="{FF2B5EF4-FFF2-40B4-BE49-F238E27FC236}">
                <a16:creationId xmlns:a16="http://schemas.microsoft.com/office/drawing/2014/main" id="{1F913CFF-161A-89FB-0A47-0402D8A3A0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124744"/>
            <a:ext cx="2376264" cy="3456384"/>
          </a:xfrm>
          <a:prstGeom prst="rect">
            <a:avLst/>
          </a:prstGeom>
        </p:spPr>
      </p:pic>
    </p:spTree>
    <p:extLst>
      <p:ext uri="{BB962C8B-B14F-4D97-AF65-F5344CB8AC3E}">
        <p14:creationId xmlns:p14="http://schemas.microsoft.com/office/powerpoint/2010/main" val="2500161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5F827-3A63-E626-E581-053D62910574}"/>
              </a:ext>
            </a:extLst>
          </p:cNvPr>
          <p:cNvSpPr>
            <a:spLocks noGrp="1"/>
          </p:cNvSpPr>
          <p:nvPr>
            <p:ph type="title"/>
          </p:nvPr>
        </p:nvSpPr>
        <p:spPr/>
        <p:txBody>
          <a:bodyPr/>
          <a:lstStyle/>
          <a:p>
            <a:r>
              <a:rPr lang="nl-NL" dirty="0"/>
              <a:t>Oktober 2023</a:t>
            </a:r>
          </a:p>
        </p:txBody>
      </p:sp>
      <p:sp>
        <p:nvSpPr>
          <p:cNvPr id="3" name="Tijdelijke aanduiding voor inhoud 2">
            <a:extLst>
              <a:ext uri="{FF2B5EF4-FFF2-40B4-BE49-F238E27FC236}">
                <a16:creationId xmlns:a16="http://schemas.microsoft.com/office/drawing/2014/main" id="{BF34FF22-26C8-B8CA-E0B4-2185CC3D6A2C}"/>
              </a:ext>
            </a:extLst>
          </p:cNvPr>
          <p:cNvSpPr>
            <a:spLocks noGrp="1"/>
          </p:cNvSpPr>
          <p:nvPr>
            <p:ph sz="half" idx="1"/>
          </p:nvPr>
        </p:nvSpPr>
        <p:spPr>
          <a:xfrm>
            <a:off x="457200" y="1196752"/>
            <a:ext cx="8363272" cy="5472608"/>
          </a:xfrm>
        </p:spPr>
        <p:txBody>
          <a:bodyPr/>
          <a:lstStyle/>
          <a:p>
            <a:pPr marL="0" indent="0">
              <a:buNone/>
            </a:pPr>
            <a:r>
              <a:rPr lang="nl-NL" dirty="0"/>
              <a:t>24 en 25 oktober                 </a:t>
            </a:r>
            <a:r>
              <a:rPr lang="nl-NL" b="1" dirty="0"/>
              <a:t>Party Kids</a:t>
            </a:r>
          </a:p>
        </p:txBody>
      </p:sp>
      <p:pic>
        <p:nvPicPr>
          <p:cNvPr id="10242" name="Picture 2" descr="Geen fotobeschrijving beschikbaar.">
            <a:extLst>
              <a:ext uri="{FF2B5EF4-FFF2-40B4-BE49-F238E27FC236}">
                <a16:creationId xmlns:a16="http://schemas.microsoft.com/office/drawing/2014/main" id="{69AB739D-B77E-0775-4A31-CE4354F7D6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204864"/>
            <a:ext cx="5004048" cy="417646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een fotobeschrijving beschikbaar.">
            <a:extLst>
              <a:ext uri="{FF2B5EF4-FFF2-40B4-BE49-F238E27FC236}">
                <a16:creationId xmlns:a16="http://schemas.microsoft.com/office/drawing/2014/main" id="{5E483CCF-4828-0545-2459-AE7EA866D0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897798"/>
            <a:ext cx="303468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een fotobeschrijving beschikbaar.">
            <a:extLst>
              <a:ext uri="{FF2B5EF4-FFF2-40B4-BE49-F238E27FC236}">
                <a16:creationId xmlns:a16="http://schemas.microsoft.com/office/drawing/2014/main" id="{17B3F338-1BFE-780C-5C4E-CC5A28B882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1628800"/>
            <a:ext cx="303468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83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9B167-F25D-CA08-728A-4EDA5CE41295}"/>
              </a:ext>
            </a:extLst>
          </p:cNvPr>
          <p:cNvSpPr>
            <a:spLocks noGrp="1"/>
          </p:cNvSpPr>
          <p:nvPr>
            <p:ph type="title"/>
          </p:nvPr>
        </p:nvSpPr>
        <p:spPr>
          <a:xfrm>
            <a:off x="737752" y="260648"/>
            <a:ext cx="8229600" cy="1143000"/>
          </a:xfrm>
        </p:spPr>
        <p:txBody>
          <a:bodyPr/>
          <a:lstStyle/>
          <a:p>
            <a:r>
              <a:rPr lang="nl-NL" dirty="0"/>
              <a:t>November 2023</a:t>
            </a:r>
          </a:p>
        </p:txBody>
      </p:sp>
      <p:sp>
        <p:nvSpPr>
          <p:cNvPr id="3" name="Tijdelijke aanduiding voor inhoud 2">
            <a:extLst>
              <a:ext uri="{FF2B5EF4-FFF2-40B4-BE49-F238E27FC236}">
                <a16:creationId xmlns:a16="http://schemas.microsoft.com/office/drawing/2014/main" id="{13FFC226-C051-3BBF-7662-22F7F2824300}"/>
              </a:ext>
            </a:extLst>
          </p:cNvPr>
          <p:cNvSpPr>
            <a:spLocks noGrp="1"/>
          </p:cNvSpPr>
          <p:nvPr>
            <p:ph sz="half" idx="1"/>
          </p:nvPr>
        </p:nvSpPr>
        <p:spPr>
          <a:xfrm>
            <a:off x="1115616" y="637462"/>
            <a:ext cx="6769617" cy="2243206"/>
          </a:xfrm>
        </p:spPr>
        <p:txBody>
          <a:bodyPr>
            <a:normAutofit fontScale="47500" lnSpcReduction="20000"/>
          </a:bodyPr>
          <a:lstStyle/>
          <a:p>
            <a:pPr marL="0" indent="0">
              <a:buNone/>
            </a:pPr>
            <a:r>
              <a:rPr lang="nl-NL" dirty="0"/>
              <a:t>         </a:t>
            </a:r>
          </a:p>
          <a:p>
            <a:pPr marL="0" indent="0">
              <a:buNone/>
            </a:pPr>
            <a:endParaRPr lang="nl-NL" dirty="0"/>
          </a:p>
          <a:p>
            <a:pPr marL="0" indent="0">
              <a:buNone/>
            </a:pPr>
            <a:r>
              <a:rPr lang="nl-NL" sz="5100" dirty="0"/>
              <a:t>              </a:t>
            </a:r>
          </a:p>
          <a:p>
            <a:pPr marL="0" indent="0">
              <a:buNone/>
            </a:pPr>
            <a:r>
              <a:rPr lang="nl-NL" sz="5100" dirty="0"/>
              <a:t>                     16 november Gemeentevergadering</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       </a:t>
            </a:r>
          </a:p>
        </p:txBody>
      </p:sp>
      <p:pic>
        <p:nvPicPr>
          <p:cNvPr id="11266" name="Picture 2" descr="Geen fotobeschrijving beschikbaar.">
            <a:extLst>
              <a:ext uri="{FF2B5EF4-FFF2-40B4-BE49-F238E27FC236}">
                <a16:creationId xmlns:a16="http://schemas.microsoft.com/office/drawing/2014/main" id="{8BC01DAC-E394-FE62-2D3B-9906AC026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40" y="2564904"/>
            <a:ext cx="7452320"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045501"/>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D39F-724B-4532-BC27-1C54E4567D56}"/>
              </a:ext>
            </a:extLst>
          </p:cNvPr>
          <p:cNvSpPr>
            <a:spLocks noGrp="1"/>
          </p:cNvSpPr>
          <p:nvPr>
            <p:ph type="title"/>
          </p:nvPr>
        </p:nvSpPr>
        <p:spPr/>
        <p:txBody>
          <a:bodyPr/>
          <a:lstStyle/>
          <a:p>
            <a:r>
              <a:rPr lang="nl-NL" b="1" dirty="0"/>
              <a:t>December 2023</a:t>
            </a:r>
          </a:p>
        </p:txBody>
      </p:sp>
      <p:sp>
        <p:nvSpPr>
          <p:cNvPr id="3" name="Tijdelijke aanduiding voor inhoud 2">
            <a:extLst>
              <a:ext uri="{FF2B5EF4-FFF2-40B4-BE49-F238E27FC236}">
                <a16:creationId xmlns:a16="http://schemas.microsoft.com/office/drawing/2014/main" id="{2545693D-3DE7-4931-9110-67C760D91F31}"/>
              </a:ext>
            </a:extLst>
          </p:cNvPr>
          <p:cNvSpPr>
            <a:spLocks noGrp="1"/>
          </p:cNvSpPr>
          <p:nvPr>
            <p:ph sz="half" idx="1"/>
          </p:nvPr>
        </p:nvSpPr>
        <p:spPr>
          <a:xfrm>
            <a:off x="457200" y="1600200"/>
            <a:ext cx="8075240" cy="5069160"/>
          </a:xfrm>
        </p:spPr>
        <p:txBody>
          <a:bodyPr/>
          <a:lstStyle/>
          <a:p>
            <a:pPr marL="0" indent="0">
              <a:buNone/>
            </a:pPr>
            <a:r>
              <a:rPr lang="nl-NL" dirty="0"/>
              <a:t>  03  dec.</a:t>
            </a:r>
          </a:p>
          <a:p>
            <a:pPr marL="0" indent="0">
              <a:buNone/>
            </a:pPr>
            <a:r>
              <a:rPr lang="nl-NL" dirty="0"/>
              <a:t>         Bevestiging en inzegening nieuw gekozen   leden  </a:t>
            </a:r>
          </a:p>
          <a:p>
            <a:pPr marL="0" indent="0">
              <a:buNone/>
            </a:pPr>
            <a:r>
              <a:rPr lang="nl-NL" dirty="0"/>
              <a:t>         in de leiding van de gemeente </a:t>
            </a:r>
          </a:p>
          <a:p>
            <a:pPr marL="0" indent="0">
              <a:buNone/>
            </a:pPr>
            <a:r>
              <a:rPr lang="nl-NL" dirty="0"/>
              <a:t>  17  dec.</a:t>
            </a:r>
          </a:p>
          <a:p>
            <a:pPr marL="0" indent="0">
              <a:buNone/>
            </a:pPr>
            <a:r>
              <a:rPr lang="nl-NL" dirty="0"/>
              <a:t>         Gezinsdienst Pagedal</a:t>
            </a:r>
          </a:p>
        </p:txBody>
      </p:sp>
      <p:pic>
        <p:nvPicPr>
          <p:cNvPr id="13316" name="Picture 4" descr="Geen fotobeschrijving beschikbaar.">
            <a:extLst>
              <a:ext uri="{FF2B5EF4-FFF2-40B4-BE49-F238E27FC236}">
                <a16:creationId xmlns:a16="http://schemas.microsoft.com/office/drawing/2014/main" id="{14DB864B-0154-CC06-A69E-B002504FF4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501008"/>
            <a:ext cx="4499992" cy="2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160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5B96CC-5C7C-6115-9F34-4562A1544AC0}"/>
              </a:ext>
            </a:extLst>
          </p:cNvPr>
          <p:cNvSpPr>
            <a:spLocks noGrp="1"/>
          </p:cNvSpPr>
          <p:nvPr>
            <p:ph type="title"/>
          </p:nvPr>
        </p:nvSpPr>
        <p:spPr/>
        <p:txBody>
          <a:bodyPr/>
          <a:lstStyle/>
          <a:p>
            <a:r>
              <a:rPr lang="nl-NL" dirty="0"/>
              <a:t>Gezinsdienst Pagedal 17 december</a:t>
            </a:r>
          </a:p>
        </p:txBody>
      </p:sp>
      <p:pic>
        <p:nvPicPr>
          <p:cNvPr id="4" name="Picture 8" descr="Kan een afbeelding zijn van een of meer mensen, staande mensen en binnen">
            <a:extLst>
              <a:ext uri="{FF2B5EF4-FFF2-40B4-BE49-F238E27FC236}">
                <a16:creationId xmlns:a16="http://schemas.microsoft.com/office/drawing/2014/main" id="{9A525F75-3BFB-6754-7B6B-9C8EB32D8B4F}"/>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8178" y="1417638"/>
            <a:ext cx="4038600" cy="194611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Kan een afbeelding zijn van belichting en menigte">
            <a:extLst>
              <a:ext uri="{FF2B5EF4-FFF2-40B4-BE49-F238E27FC236}">
                <a16:creationId xmlns:a16="http://schemas.microsoft.com/office/drawing/2014/main" id="{FA3EF7A5-5C73-8A15-3552-E047ACADC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94250"/>
            <a:ext cx="5652120" cy="29811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Kan een afbeelding zijn van 9 mensen">
            <a:extLst>
              <a:ext uri="{FF2B5EF4-FFF2-40B4-BE49-F238E27FC236}">
                <a16:creationId xmlns:a16="http://schemas.microsoft.com/office/drawing/2014/main" id="{82A2C8D4-C825-6EDB-3C59-6EB35C4F6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130980"/>
            <a:ext cx="3599384" cy="230516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Kan een afbeelding zijn van 1 persoon">
            <a:extLst>
              <a:ext uri="{FF2B5EF4-FFF2-40B4-BE49-F238E27FC236}">
                <a16:creationId xmlns:a16="http://schemas.microsoft.com/office/drawing/2014/main" id="{B7466895-2321-B9FD-EE60-8BFE44D25D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3573016"/>
            <a:ext cx="2952328" cy="2902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82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0508A-96ED-402A-8762-4FD344E0B9EA}"/>
              </a:ext>
            </a:extLst>
          </p:cNvPr>
          <p:cNvSpPr>
            <a:spLocks noGrp="1"/>
          </p:cNvSpPr>
          <p:nvPr>
            <p:ph type="title"/>
          </p:nvPr>
        </p:nvSpPr>
        <p:spPr/>
        <p:txBody>
          <a:bodyPr/>
          <a:lstStyle/>
          <a:p>
            <a:r>
              <a:rPr lang="nl-NL" b="1" dirty="0"/>
              <a:t>Kerst 2023</a:t>
            </a:r>
          </a:p>
        </p:txBody>
      </p:sp>
      <p:sp>
        <p:nvSpPr>
          <p:cNvPr id="3" name="Tijdelijke aanduiding voor inhoud 2">
            <a:extLst>
              <a:ext uri="{FF2B5EF4-FFF2-40B4-BE49-F238E27FC236}">
                <a16:creationId xmlns:a16="http://schemas.microsoft.com/office/drawing/2014/main" id="{4BEBF961-7B96-4F06-8496-A2BF0F8639CD}"/>
              </a:ext>
            </a:extLst>
          </p:cNvPr>
          <p:cNvSpPr>
            <a:spLocks noGrp="1"/>
          </p:cNvSpPr>
          <p:nvPr>
            <p:ph sz="half" idx="1"/>
          </p:nvPr>
        </p:nvSpPr>
        <p:spPr>
          <a:xfrm>
            <a:off x="1218832" y="2049874"/>
            <a:ext cx="7067806" cy="3755389"/>
          </a:xfrm>
        </p:spPr>
        <p:txBody>
          <a:bodyPr/>
          <a:lstStyle/>
          <a:p>
            <a:pPr marL="0" indent="0">
              <a:buNone/>
            </a:pPr>
            <a:r>
              <a:rPr lang="nl-NL" dirty="0"/>
              <a:t>   </a:t>
            </a:r>
          </a:p>
        </p:txBody>
      </p:sp>
      <p:pic>
        <p:nvPicPr>
          <p:cNvPr id="15362" name="Picture 2" descr="Geen fotobeschrijving beschikbaar.">
            <a:extLst>
              <a:ext uri="{FF2B5EF4-FFF2-40B4-BE49-F238E27FC236}">
                <a16:creationId xmlns:a16="http://schemas.microsoft.com/office/drawing/2014/main" id="{33A7D4F6-386D-073B-0F5C-0D45B668F4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348880"/>
            <a:ext cx="3816424" cy="232479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Geen fotobeschrijving beschikbaar.">
            <a:extLst>
              <a:ext uri="{FF2B5EF4-FFF2-40B4-BE49-F238E27FC236}">
                <a16:creationId xmlns:a16="http://schemas.microsoft.com/office/drawing/2014/main" id="{B4CAFA1A-52D2-D964-D16F-83624525C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482" y="1396432"/>
            <a:ext cx="4870376" cy="515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216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E68E4-EE59-7A9F-C690-E6F46D2A8B6A}"/>
              </a:ext>
            </a:extLst>
          </p:cNvPr>
          <p:cNvSpPr>
            <a:spLocks noGrp="1"/>
          </p:cNvSpPr>
          <p:nvPr>
            <p:ph type="title"/>
          </p:nvPr>
        </p:nvSpPr>
        <p:spPr/>
        <p:txBody>
          <a:bodyPr/>
          <a:lstStyle/>
          <a:p>
            <a:r>
              <a:rPr lang="nl-NL" dirty="0"/>
              <a:t>Kerstnachtdienst 2023</a:t>
            </a:r>
          </a:p>
        </p:txBody>
      </p:sp>
      <p:sp>
        <p:nvSpPr>
          <p:cNvPr id="3" name="Tijdelijke aanduiding voor inhoud 2">
            <a:extLst>
              <a:ext uri="{FF2B5EF4-FFF2-40B4-BE49-F238E27FC236}">
                <a16:creationId xmlns:a16="http://schemas.microsoft.com/office/drawing/2014/main" id="{1FA44DD2-992C-C489-9A48-5FF13FE15607}"/>
              </a:ext>
            </a:extLst>
          </p:cNvPr>
          <p:cNvSpPr>
            <a:spLocks noGrp="1"/>
          </p:cNvSpPr>
          <p:nvPr>
            <p:ph sz="half" idx="1"/>
          </p:nvPr>
        </p:nvSpPr>
        <p:spPr>
          <a:xfrm>
            <a:off x="-1506861" y="958206"/>
            <a:ext cx="3892487" cy="4827302"/>
          </a:xfrm>
        </p:spPr>
        <p:txBody>
          <a:bodyPr/>
          <a:lstStyle/>
          <a:p>
            <a:pPr marL="0" indent="0">
              <a:buNone/>
            </a:pPr>
            <a:r>
              <a:rPr lang="nl-NL" dirty="0"/>
              <a:t> </a:t>
            </a:r>
          </a:p>
        </p:txBody>
      </p:sp>
      <p:pic>
        <p:nvPicPr>
          <p:cNvPr id="16386" name="Picture 2" descr="Geen fotobeschrijving beschikbaar.">
            <a:extLst>
              <a:ext uri="{FF2B5EF4-FFF2-40B4-BE49-F238E27FC236}">
                <a16:creationId xmlns:a16="http://schemas.microsoft.com/office/drawing/2014/main" id="{F7626AAF-AA87-DB29-452C-FD5558C1A3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403244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Geen fotobeschrijving beschikbaar.">
            <a:extLst>
              <a:ext uri="{FF2B5EF4-FFF2-40B4-BE49-F238E27FC236}">
                <a16:creationId xmlns:a16="http://schemas.microsoft.com/office/drawing/2014/main" id="{88C8BD68-FC91-F11E-C388-A58F11E40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24744"/>
            <a:ext cx="3214989" cy="582972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Geen fotobeschrijving beschikbaar.">
            <a:extLst>
              <a:ext uri="{FF2B5EF4-FFF2-40B4-BE49-F238E27FC236}">
                <a16:creationId xmlns:a16="http://schemas.microsoft.com/office/drawing/2014/main" id="{4622C954-482B-DC29-B7C9-CFDD4DBDFA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12" y="3910744"/>
            <a:ext cx="4572000"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96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E3EAFC-0323-4EF8-5354-A6F33FE603CF}"/>
              </a:ext>
            </a:extLst>
          </p:cNvPr>
          <p:cNvSpPr>
            <a:spLocks noGrp="1"/>
          </p:cNvSpPr>
          <p:nvPr>
            <p:ph type="title"/>
          </p:nvPr>
        </p:nvSpPr>
        <p:spPr/>
        <p:txBody>
          <a:bodyPr/>
          <a:lstStyle/>
          <a:p>
            <a:r>
              <a:rPr lang="nl-NL" dirty="0"/>
              <a:t>Samenzang zieken en ouderen</a:t>
            </a:r>
          </a:p>
        </p:txBody>
      </p:sp>
      <p:pic>
        <p:nvPicPr>
          <p:cNvPr id="17410" name="Picture 2" descr="Geen fotobeschrijving beschikbaar.">
            <a:extLst>
              <a:ext uri="{FF2B5EF4-FFF2-40B4-BE49-F238E27FC236}">
                <a16:creationId xmlns:a16="http://schemas.microsoft.com/office/drawing/2014/main" id="{AB9C1886-E77B-68AC-53F6-EC6C7FDA26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68760"/>
            <a:ext cx="208823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Geen fotobeschrijving beschikbaar.">
            <a:extLst>
              <a:ext uri="{FF2B5EF4-FFF2-40B4-BE49-F238E27FC236}">
                <a16:creationId xmlns:a16="http://schemas.microsoft.com/office/drawing/2014/main" id="{827D5EB3-14A1-2CF1-9C70-9DF4EF84B3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2276872"/>
            <a:ext cx="6444208" cy="322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11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2C78C-110B-DF98-1DD3-E973F97F7C1D}"/>
              </a:ext>
            </a:extLst>
          </p:cNvPr>
          <p:cNvSpPr>
            <a:spLocks noGrp="1"/>
          </p:cNvSpPr>
          <p:nvPr>
            <p:ph type="title"/>
          </p:nvPr>
        </p:nvSpPr>
        <p:spPr/>
        <p:txBody>
          <a:bodyPr/>
          <a:lstStyle/>
          <a:p>
            <a:r>
              <a:rPr lang="nl-NL" dirty="0"/>
              <a:t>Kerst 2023</a:t>
            </a:r>
          </a:p>
        </p:txBody>
      </p:sp>
      <p:pic>
        <p:nvPicPr>
          <p:cNvPr id="18434" name="Picture 2" descr="Geen fotobeschrijving beschikbaar.">
            <a:extLst>
              <a:ext uri="{FF2B5EF4-FFF2-40B4-BE49-F238E27FC236}">
                <a16:creationId xmlns:a16="http://schemas.microsoft.com/office/drawing/2014/main" id="{95780072-02F2-22F6-9AA2-E0F2EA36DA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305" y="1664804"/>
            <a:ext cx="3356992"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Geen fotobeschrijving beschikbaar.">
            <a:extLst>
              <a:ext uri="{FF2B5EF4-FFF2-40B4-BE49-F238E27FC236}">
                <a16:creationId xmlns:a16="http://schemas.microsoft.com/office/drawing/2014/main" id="{03D0F2F5-34CB-FE43-EB9E-66CF5E6C03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664804"/>
            <a:ext cx="3744416"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30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Samenkomsten en techniek</a:t>
            </a:r>
          </a:p>
        </p:txBody>
      </p:sp>
      <p:sp>
        <p:nvSpPr>
          <p:cNvPr id="3" name="Tijdelijke aanduiding voor inhoud 2"/>
          <p:cNvSpPr>
            <a:spLocks noGrp="1"/>
          </p:cNvSpPr>
          <p:nvPr>
            <p:ph idx="1"/>
          </p:nvPr>
        </p:nvSpPr>
        <p:spPr>
          <a:xfrm>
            <a:off x="611560" y="1628800"/>
            <a:ext cx="8229600" cy="4525963"/>
          </a:xfrm>
        </p:spPr>
        <p:txBody>
          <a:bodyPr>
            <a:normAutofit/>
          </a:bodyPr>
          <a:lstStyle/>
          <a:p>
            <a:pPr marL="0" indent="0">
              <a:buNone/>
            </a:pPr>
            <a:r>
              <a:rPr lang="nl-NL" dirty="0"/>
              <a:t>Muziek team</a:t>
            </a:r>
          </a:p>
          <a:p>
            <a:pPr marL="0" indent="0">
              <a:buNone/>
            </a:pPr>
            <a:r>
              <a:rPr lang="nl-NL" dirty="0"/>
              <a:t>Beamer team</a:t>
            </a:r>
          </a:p>
          <a:p>
            <a:pPr marL="0" indent="0">
              <a:buNone/>
            </a:pPr>
            <a:r>
              <a:rPr lang="nl-NL" dirty="0"/>
              <a:t>Geluid team</a:t>
            </a:r>
          </a:p>
          <a:p>
            <a:pPr marL="0" indent="0">
              <a:buNone/>
            </a:pPr>
            <a:r>
              <a:rPr lang="nl-NL" dirty="0"/>
              <a:t>Beeldteam</a:t>
            </a:r>
          </a:p>
          <a:p>
            <a:pPr marL="0" indent="0">
              <a:buNone/>
            </a:pPr>
            <a:r>
              <a:rPr lang="nl-NL" dirty="0"/>
              <a:t>Sprekerslijst en medewerking zondagmorgendiensten</a:t>
            </a:r>
          </a:p>
        </p:txBody>
      </p:sp>
      <p:pic>
        <p:nvPicPr>
          <p:cNvPr id="5" name="Afbeelding 4">
            <a:extLst>
              <a:ext uri="{FF2B5EF4-FFF2-40B4-BE49-F238E27FC236}">
                <a16:creationId xmlns:a16="http://schemas.microsoft.com/office/drawing/2014/main" id="{372F3A6A-902E-40DB-AE73-117287EA57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1268760"/>
            <a:ext cx="3528392" cy="2736304"/>
          </a:xfrm>
          <a:prstGeom prst="rect">
            <a:avLst/>
          </a:prstGeom>
        </p:spPr>
      </p:pic>
    </p:spTree>
    <p:extLst>
      <p:ext uri="{BB962C8B-B14F-4D97-AF65-F5344CB8AC3E}">
        <p14:creationId xmlns:p14="http://schemas.microsoft.com/office/powerpoint/2010/main" val="668057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836712"/>
            <a:ext cx="4038600" cy="5289451"/>
          </a:xfrm>
        </p:spPr>
        <p:txBody>
          <a:bodyPr>
            <a:normAutofit/>
          </a:bodyPr>
          <a:lstStyle/>
          <a:p>
            <a:pPr marL="0" indent="0">
              <a:buNone/>
            </a:pPr>
            <a:r>
              <a:rPr lang="nl-NL" dirty="0"/>
              <a:t>Kids 4Life</a:t>
            </a:r>
          </a:p>
        </p:txBody>
      </p:sp>
      <p:sp>
        <p:nvSpPr>
          <p:cNvPr id="5" name="Tijdelijke aanduiding voor inhoud 4"/>
          <p:cNvSpPr>
            <a:spLocks noGrp="1"/>
          </p:cNvSpPr>
          <p:nvPr>
            <p:ph sz="half" idx="2"/>
          </p:nvPr>
        </p:nvSpPr>
        <p:spPr>
          <a:xfrm>
            <a:off x="4648200" y="332656"/>
            <a:ext cx="4038600" cy="6336704"/>
          </a:xfrm>
        </p:spPr>
        <p:txBody>
          <a:bodyPr>
            <a:normAutofit/>
          </a:bodyPr>
          <a:lstStyle/>
          <a:p>
            <a:pPr marL="0" indent="0">
              <a:buNone/>
            </a:pPr>
            <a:r>
              <a:rPr lang="nl-NL" b="1" dirty="0"/>
              <a:t>Jeugdwerk:</a:t>
            </a:r>
            <a:endParaRPr lang="nl-NL" dirty="0"/>
          </a:p>
          <a:p>
            <a:pPr marL="0" indent="0">
              <a:buNone/>
            </a:pPr>
            <a:r>
              <a:rPr lang="nl-NL" dirty="0"/>
              <a:t>Commissie jeugdwerk</a:t>
            </a:r>
          </a:p>
          <a:p>
            <a:pPr marL="0" indent="0">
              <a:buNone/>
            </a:pPr>
            <a:r>
              <a:rPr lang="nl-NL" dirty="0"/>
              <a:t>Kids2be</a:t>
            </a:r>
          </a:p>
          <a:p>
            <a:pPr marL="0" indent="0">
              <a:buNone/>
            </a:pPr>
            <a:r>
              <a:rPr lang="nl-NL" dirty="0"/>
              <a:t>Crea kids</a:t>
            </a:r>
          </a:p>
          <a:p>
            <a:pPr marL="0" indent="0">
              <a:buNone/>
            </a:pPr>
            <a:r>
              <a:rPr lang="nl-NL" dirty="0"/>
              <a:t>Amazing Kids &amp;Blessed Kids</a:t>
            </a:r>
          </a:p>
          <a:p>
            <a:pPr marL="0" indent="0">
              <a:buNone/>
            </a:pPr>
            <a:r>
              <a:rPr lang="nl-NL" dirty="0"/>
              <a:t>Summer kids</a:t>
            </a:r>
          </a:p>
          <a:p>
            <a:pPr marL="0" indent="0">
              <a:buNone/>
            </a:pPr>
            <a:r>
              <a:rPr lang="nl-NL" dirty="0"/>
              <a:t>Party Kids</a:t>
            </a:r>
          </a:p>
          <a:p>
            <a:pPr marL="0" indent="0">
              <a:buNone/>
            </a:pPr>
            <a:r>
              <a:rPr lang="nl-NL" dirty="0"/>
              <a:t>Teens4life</a:t>
            </a:r>
          </a:p>
          <a:p>
            <a:pPr marL="0" indent="0">
              <a:buNone/>
            </a:pPr>
            <a:r>
              <a:rPr lang="nl-NL" dirty="0"/>
              <a:t>Youth4life</a:t>
            </a:r>
          </a:p>
          <a:p>
            <a:pPr marL="0" indent="0">
              <a:buNone/>
            </a:pPr>
            <a:endParaRPr lang="nl-NL" sz="1600" dirty="0"/>
          </a:p>
          <a:p>
            <a:endParaRPr lang="nl-NL" dirty="0"/>
          </a:p>
        </p:txBody>
      </p:sp>
      <p:pic>
        <p:nvPicPr>
          <p:cNvPr id="4" name="Afbeelding 3">
            <a:extLst>
              <a:ext uri="{FF2B5EF4-FFF2-40B4-BE49-F238E27FC236}">
                <a16:creationId xmlns:a16="http://schemas.microsoft.com/office/drawing/2014/main" id="{2DA58E04-2559-4883-BD9B-611EC94C3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72816"/>
            <a:ext cx="3672408" cy="2736304"/>
          </a:xfrm>
          <a:prstGeom prst="rect">
            <a:avLst/>
          </a:prstGeom>
        </p:spPr>
      </p:pic>
    </p:spTree>
    <p:extLst>
      <p:ext uri="{BB962C8B-B14F-4D97-AF65-F5344CB8AC3E}">
        <p14:creationId xmlns:p14="http://schemas.microsoft.com/office/powerpoint/2010/main" val="177489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Vergadering leiding gemeente </a:t>
            </a:r>
          </a:p>
        </p:txBody>
      </p:sp>
      <p:sp>
        <p:nvSpPr>
          <p:cNvPr id="4" name="Tijdelijke aanduiding voor inhoud 3"/>
          <p:cNvSpPr>
            <a:spLocks noGrp="1"/>
          </p:cNvSpPr>
          <p:nvPr>
            <p:ph sz="half" idx="1"/>
          </p:nvPr>
        </p:nvSpPr>
        <p:spPr>
          <a:xfrm>
            <a:off x="457200" y="1600200"/>
            <a:ext cx="7499176" cy="2836912"/>
          </a:xfrm>
        </p:spPr>
        <p:txBody>
          <a:bodyPr>
            <a:noAutofit/>
          </a:bodyPr>
          <a:lstStyle/>
          <a:p>
            <a:pPr marL="0" indent="0">
              <a:buNone/>
            </a:pPr>
            <a:r>
              <a:rPr lang="nl-NL" sz="2000" b="1" dirty="0"/>
              <a:t>Bestuurlijk team 			7 x </a:t>
            </a:r>
          </a:p>
          <a:p>
            <a:pPr marL="0" indent="0">
              <a:buNone/>
            </a:pPr>
            <a:r>
              <a:rPr lang="nl-NL" sz="2000" b="1" dirty="0"/>
              <a:t>Pastoraal team 		  	7 x</a:t>
            </a:r>
          </a:p>
          <a:p>
            <a:pPr marL="0" indent="0">
              <a:buNone/>
            </a:pPr>
            <a:r>
              <a:rPr lang="nl-NL" sz="2000" b="1" dirty="0"/>
              <a:t>BT/ PT 				2  x</a:t>
            </a:r>
          </a:p>
          <a:p>
            <a:pPr marL="0" indent="0">
              <a:buNone/>
            </a:pPr>
            <a:r>
              <a:rPr lang="nl-NL" sz="2000" b="1" dirty="0"/>
              <a:t>Gemeente vergadering 		20 April</a:t>
            </a:r>
          </a:p>
          <a:p>
            <a:pPr marL="0" indent="0">
              <a:buNone/>
            </a:pPr>
            <a:r>
              <a:rPr lang="nl-NL" sz="2000" b="1" dirty="0"/>
              <a:t>			                16 November</a:t>
            </a:r>
          </a:p>
          <a:p>
            <a:pPr marL="0" indent="0">
              <a:buNone/>
            </a:pPr>
            <a:r>
              <a:rPr lang="nl-NL" sz="2000" b="1" dirty="0"/>
              <a:t>Algemene Ledenvergadering Unie-ABC 18 nov. te Veenendaal</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869160"/>
            <a:ext cx="3384376" cy="1869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759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b="1" dirty="0"/>
              <a:t>Verenigingen</a:t>
            </a:r>
            <a:endParaRPr lang="nl-NL" dirty="0"/>
          </a:p>
        </p:txBody>
      </p:sp>
      <p:sp>
        <p:nvSpPr>
          <p:cNvPr id="6" name="Tijdelijke aanduiding voor inhoud 5"/>
          <p:cNvSpPr>
            <a:spLocks noGrp="1"/>
          </p:cNvSpPr>
          <p:nvPr>
            <p:ph idx="1"/>
          </p:nvPr>
        </p:nvSpPr>
        <p:spPr>
          <a:xfrm>
            <a:off x="827584" y="1196752"/>
            <a:ext cx="8229600" cy="5001419"/>
          </a:xfrm>
        </p:spPr>
        <p:txBody>
          <a:bodyPr>
            <a:normAutofit/>
          </a:bodyPr>
          <a:lstStyle/>
          <a:p>
            <a:pPr marL="0" indent="0">
              <a:buNone/>
            </a:pPr>
            <a:r>
              <a:rPr lang="nl-NL" dirty="0"/>
              <a:t>Vrouwencontact</a:t>
            </a:r>
          </a:p>
          <a:p>
            <a:pPr marL="0" indent="0">
              <a:buNone/>
            </a:pPr>
            <a:r>
              <a:rPr lang="nl-NL" dirty="0"/>
              <a:t>Mannenvereniging</a:t>
            </a:r>
          </a:p>
          <a:p>
            <a:pPr marL="0" indent="0">
              <a:buNone/>
            </a:pPr>
            <a:r>
              <a:rPr lang="nl-NL" dirty="0"/>
              <a:t>50+ groep</a:t>
            </a:r>
          </a:p>
          <a:p>
            <a:pPr marL="0" indent="0">
              <a:buNone/>
            </a:pPr>
            <a:r>
              <a:rPr lang="nl-NL" dirty="0"/>
              <a:t>Commissie bijzondere diensten</a:t>
            </a:r>
          </a:p>
          <a:p>
            <a:pPr marL="0" indent="0">
              <a:buNone/>
            </a:pPr>
            <a:r>
              <a:rPr lang="nl-NL" dirty="0"/>
              <a:t>Eetclub </a:t>
            </a:r>
          </a:p>
          <a:p>
            <a:pPr marL="0" indent="0">
              <a:buNone/>
            </a:pPr>
            <a:r>
              <a:rPr lang="nl-NL" dirty="0"/>
              <a:t>Bloemendienst</a:t>
            </a:r>
          </a:p>
          <a:p>
            <a:pPr marL="0" indent="0">
              <a:buNone/>
            </a:pPr>
            <a:r>
              <a:rPr lang="nl-NL" dirty="0"/>
              <a:t>Kerk in de buurt</a:t>
            </a:r>
          </a:p>
          <a:p>
            <a:pPr marL="0" indent="0">
              <a:buNone/>
            </a:pPr>
            <a:r>
              <a:rPr lang="nl-NL" dirty="0"/>
              <a:t>Moedergroep ‘t Kruispunt</a:t>
            </a:r>
          </a:p>
          <a:p>
            <a:pPr marL="0" indent="0">
              <a:buNone/>
            </a:pPr>
            <a:endParaRPr lang="nl-NL" sz="2000" dirty="0"/>
          </a:p>
          <a:p>
            <a:pPr marL="0" indent="0">
              <a:buNone/>
            </a:pPr>
            <a:endParaRPr lang="nl-NL" dirty="0"/>
          </a:p>
        </p:txBody>
      </p:sp>
      <p:pic>
        <p:nvPicPr>
          <p:cNvPr id="3" name="Afbeelding 2">
            <a:extLst>
              <a:ext uri="{FF2B5EF4-FFF2-40B4-BE49-F238E27FC236}">
                <a16:creationId xmlns:a16="http://schemas.microsoft.com/office/drawing/2014/main" id="{48A1F49D-BB54-43A4-9E91-5030C63841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124744"/>
            <a:ext cx="2664296" cy="3168352"/>
          </a:xfrm>
          <a:prstGeom prst="rect">
            <a:avLst/>
          </a:prstGeom>
        </p:spPr>
      </p:pic>
    </p:spTree>
    <p:extLst>
      <p:ext uri="{BB962C8B-B14F-4D97-AF65-F5344CB8AC3E}">
        <p14:creationId xmlns:p14="http://schemas.microsoft.com/office/powerpoint/2010/main" val="2332534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95799-AEC1-3E44-0BFD-3D0D41B5617A}"/>
              </a:ext>
            </a:extLst>
          </p:cNvPr>
          <p:cNvSpPr>
            <a:spLocks noGrp="1"/>
          </p:cNvSpPr>
          <p:nvPr>
            <p:ph type="title"/>
          </p:nvPr>
        </p:nvSpPr>
        <p:spPr/>
        <p:txBody>
          <a:bodyPr/>
          <a:lstStyle/>
          <a:p>
            <a:r>
              <a:rPr lang="nl-NL" dirty="0"/>
              <a:t>Voedselbank</a:t>
            </a:r>
          </a:p>
        </p:txBody>
      </p:sp>
      <p:pic>
        <p:nvPicPr>
          <p:cNvPr id="12290" name="Picture 2" descr="Geen fotobeschrijving beschikbaar.">
            <a:extLst>
              <a:ext uri="{FF2B5EF4-FFF2-40B4-BE49-F238E27FC236}">
                <a16:creationId xmlns:a16="http://schemas.microsoft.com/office/drawing/2014/main" id="{F5076ACA-216F-B943-3558-5FD2A97D78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61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Communicatie en PR:</a:t>
            </a:r>
            <a:br>
              <a:rPr lang="nl-NL" b="1" dirty="0"/>
            </a:br>
            <a:endParaRPr lang="nl-NL" dirty="0"/>
          </a:p>
        </p:txBody>
      </p:sp>
      <p:sp>
        <p:nvSpPr>
          <p:cNvPr id="3" name="Tijdelijke aanduiding voor inhoud 2"/>
          <p:cNvSpPr>
            <a:spLocks noGrp="1"/>
          </p:cNvSpPr>
          <p:nvPr>
            <p:ph sz="half" idx="1"/>
          </p:nvPr>
        </p:nvSpPr>
        <p:spPr/>
        <p:txBody>
          <a:bodyPr/>
          <a:lstStyle/>
          <a:p>
            <a:pPr marL="0" indent="0">
              <a:buNone/>
            </a:pPr>
            <a:r>
              <a:rPr lang="nl-NL" dirty="0"/>
              <a:t>Wegwijs</a:t>
            </a:r>
          </a:p>
          <a:p>
            <a:pPr marL="0" indent="0">
              <a:buNone/>
            </a:pPr>
            <a:r>
              <a:rPr lang="nl-NL" dirty="0"/>
              <a:t>Nieuwsbrief</a:t>
            </a:r>
          </a:p>
          <a:p>
            <a:pPr marL="0" indent="0">
              <a:buNone/>
            </a:pPr>
            <a:r>
              <a:rPr lang="nl-NL" dirty="0"/>
              <a:t>Website ‘t Kruispunt </a:t>
            </a:r>
          </a:p>
          <a:p>
            <a:pPr marL="0" indent="0">
              <a:buNone/>
            </a:pPr>
            <a:r>
              <a:rPr lang="nl-NL" dirty="0"/>
              <a:t>Facebook</a:t>
            </a:r>
          </a:p>
          <a:p>
            <a:pPr marL="0" indent="0">
              <a:buNone/>
            </a:pPr>
            <a:r>
              <a:rPr lang="nl-NL" dirty="0"/>
              <a:t>Scipio</a:t>
            </a:r>
          </a:p>
          <a:p>
            <a:pPr marL="0" indent="0">
              <a:buNone/>
            </a:pPr>
            <a:r>
              <a:rPr lang="nl-NL" dirty="0"/>
              <a:t>Spandoeken voor op de kerk</a:t>
            </a:r>
          </a:p>
          <a:p>
            <a:pPr marL="0" indent="0">
              <a:buNone/>
            </a:pPr>
            <a:endParaRPr lang="nl-NL" dirty="0"/>
          </a:p>
          <a:p>
            <a:pPr marL="0" indent="0">
              <a:buNone/>
            </a:pPr>
            <a:endParaRPr lang="nl-NL"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412775"/>
            <a:ext cx="2717921" cy="483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943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nl-NL" b="1" dirty="0"/>
              <a:t>Beheer</a:t>
            </a:r>
            <a:endParaRPr lang="nl-NL" dirty="0"/>
          </a:p>
        </p:txBody>
      </p:sp>
      <p:sp>
        <p:nvSpPr>
          <p:cNvPr id="3" name="Tijdelijke aanduiding voor inhoud 2"/>
          <p:cNvSpPr>
            <a:spLocks noGrp="1"/>
          </p:cNvSpPr>
          <p:nvPr>
            <p:ph idx="1"/>
          </p:nvPr>
        </p:nvSpPr>
        <p:spPr/>
        <p:txBody>
          <a:bodyPr/>
          <a:lstStyle/>
          <a:p>
            <a:pPr marL="0" indent="0">
              <a:buNone/>
            </a:pPr>
            <a:r>
              <a:rPr lang="nl-NL" dirty="0"/>
              <a:t>Beheer en onderhoud</a:t>
            </a:r>
          </a:p>
          <a:p>
            <a:pPr marL="0" indent="0">
              <a:buNone/>
            </a:pPr>
            <a:r>
              <a:rPr lang="nl-NL" dirty="0"/>
              <a:t>Tuinonderhoud </a:t>
            </a:r>
          </a:p>
          <a:p>
            <a:pPr marL="0" indent="0">
              <a:buNone/>
            </a:pPr>
            <a:r>
              <a:rPr lang="nl-NL" dirty="0"/>
              <a:t>Huishoudelijke dienst/ kosters</a:t>
            </a:r>
          </a:p>
          <a:p>
            <a:pPr marL="0" indent="0">
              <a:buNone/>
            </a:pPr>
            <a:r>
              <a:rPr lang="nl-NL" dirty="0"/>
              <a:t>Secretariaat </a:t>
            </a:r>
          </a:p>
          <a:p>
            <a:pPr marL="0" indent="0">
              <a:buNone/>
            </a:pPr>
            <a:r>
              <a:rPr lang="nl-NL" dirty="0"/>
              <a:t>Vervoersdienst</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2721918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E44F43-ACD1-4C3A-8BA6-3285CC59B21B}"/>
              </a:ext>
            </a:extLst>
          </p:cNvPr>
          <p:cNvSpPr>
            <a:spLocks noGrp="1"/>
          </p:cNvSpPr>
          <p:nvPr>
            <p:ph type="title"/>
          </p:nvPr>
        </p:nvSpPr>
        <p:spPr/>
        <p:txBody>
          <a:bodyPr/>
          <a:lstStyle/>
          <a:p>
            <a:r>
              <a:rPr lang="nl-NL" b="1" dirty="0"/>
              <a:t>Vorming en Toerusting, Uniezaken</a:t>
            </a:r>
          </a:p>
        </p:txBody>
      </p:sp>
      <p:sp>
        <p:nvSpPr>
          <p:cNvPr id="3" name="Tijdelijke aanduiding voor inhoud 2">
            <a:extLst>
              <a:ext uri="{FF2B5EF4-FFF2-40B4-BE49-F238E27FC236}">
                <a16:creationId xmlns:a16="http://schemas.microsoft.com/office/drawing/2014/main" id="{65AD2571-B3CF-4272-9339-7F1AE5003DB9}"/>
              </a:ext>
            </a:extLst>
          </p:cNvPr>
          <p:cNvSpPr>
            <a:spLocks noGrp="1"/>
          </p:cNvSpPr>
          <p:nvPr>
            <p:ph idx="1"/>
          </p:nvPr>
        </p:nvSpPr>
        <p:spPr/>
        <p:txBody>
          <a:bodyPr/>
          <a:lstStyle/>
          <a:p>
            <a:pPr marL="0" indent="0">
              <a:buNone/>
            </a:pPr>
            <a:r>
              <a:rPr lang="nl-NL" dirty="0"/>
              <a:t> Kringenwerk</a:t>
            </a:r>
          </a:p>
          <a:p>
            <a:pPr marL="0" indent="0">
              <a:buNone/>
            </a:pPr>
            <a:r>
              <a:rPr lang="nl-NL" dirty="0"/>
              <a:t> Alpha cursus</a:t>
            </a:r>
          </a:p>
          <a:p>
            <a:pPr marL="0" indent="0">
              <a:buNone/>
            </a:pPr>
            <a:r>
              <a:rPr lang="nl-NL" dirty="0"/>
              <a:t> Uniezaken</a:t>
            </a:r>
          </a:p>
          <a:p>
            <a:pPr marL="0" indent="0">
              <a:buNone/>
            </a:pPr>
            <a:r>
              <a:rPr lang="nl-NL" dirty="0"/>
              <a:t> Vertrouwenspersonen</a:t>
            </a:r>
          </a:p>
          <a:p>
            <a:pPr marL="0" indent="0">
              <a:buNone/>
            </a:pPr>
            <a:endParaRPr lang="nl-NL" dirty="0"/>
          </a:p>
        </p:txBody>
      </p:sp>
    </p:spTree>
    <p:extLst>
      <p:ext uri="{BB962C8B-B14F-4D97-AF65-F5344CB8AC3E}">
        <p14:creationId xmlns:p14="http://schemas.microsoft.com/office/powerpoint/2010/main" val="1264721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idx="1"/>
          </p:nvPr>
        </p:nvSpPr>
        <p:spPr>
          <a:xfrm>
            <a:off x="457200" y="692696"/>
            <a:ext cx="8229600" cy="5433467"/>
          </a:xfrm>
        </p:spPr>
        <p:txBody>
          <a:bodyPr>
            <a:normAutofit fontScale="97500"/>
          </a:bodyPr>
          <a:lstStyle/>
          <a:p>
            <a:pPr marL="0" indent="0">
              <a:buNone/>
            </a:pPr>
            <a:r>
              <a:rPr lang="nl-NL" b="1" dirty="0"/>
              <a:t>                     Ons doel voor 2024 blijft : </a:t>
            </a:r>
            <a:br>
              <a:rPr lang="nl-NL" b="1" dirty="0"/>
            </a:br>
            <a:r>
              <a:rPr lang="nl-NL" b="1" dirty="0"/>
              <a:t> </a:t>
            </a:r>
            <a:br>
              <a:rPr lang="nl-NL" b="1" dirty="0"/>
            </a:br>
            <a:br>
              <a:rPr lang="nl-NL" b="1" dirty="0"/>
            </a:br>
            <a:r>
              <a:rPr lang="nl-NL" b="1" dirty="0"/>
              <a:t>Samen Jezus Christus dienen in woord en daad!</a:t>
            </a:r>
            <a:r>
              <a:rPr lang="nl-NL" dirty="0"/>
              <a:t> </a:t>
            </a:r>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b="1" dirty="0"/>
              <a:t>                            Kom een uit je huis</a:t>
            </a:r>
          </a:p>
        </p:txBody>
      </p:sp>
      <p:pic>
        <p:nvPicPr>
          <p:cNvPr id="3" name="Afbeelding 2">
            <a:extLst>
              <a:ext uri="{FF2B5EF4-FFF2-40B4-BE49-F238E27FC236}">
                <a16:creationId xmlns:a16="http://schemas.microsoft.com/office/drawing/2014/main" id="{35F28660-B78F-47B5-AA21-6B80B43A3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575" y="2636912"/>
            <a:ext cx="4514850" cy="2952328"/>
          </a:xfrm>
          <a:prstGeom prst="rect">
            <a:avLst/>
          </a:prstGeom>
        </p:spPr>
      </p:pic>
    </p:spTree>
    <p:extLst>
      <p:ext uri="{BB962C8B-B14F-4D97-AF65-F5344CB8AC3E}">
        <p14:creationId xmlns:p14="http://schemas.microsoft.com/office/powerpoint/2010/main" val="3794586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114C68F-C0C9-A69A-1AD1-8E3CED529655}"/>
              </a:ext>
            </a:extLst>
          </p:cNvPr>
          <p:cNvSpPr>
            <a:spLocks noGrp="1"/>
          </p:cNvSpPr>
          <p:nvPr>
            <p:ph type="title"/>
          </p:nvPr>
        </p:nvSpPr>
        <p:spPr/>
        <p:txBody>
          <a:bodyPr/>
          <a:lstStyle/>
          <a:p>
            <a:r>
              <a:rPr lang="nl-NL" dirty="0"/>
              <a:t>Oudejaarsdienst 2023</a:t>
            </a:r>
          </a:p>
        </p:txBody>
      </p:sp>
      <p:pic>
        <p:nvPicPr>
          <p:cNvPr id="1028" name="Picture 4" descr="Geen fotobeschrijving beschikbaar.">
            <a:extLst>
              <a:ext uri="{FF2B5EF4-FFF2-40B4-BE49-F238E27FC236}">
                <a16:creationId xmlns:a16="http://schemas.microsoft.com/office/drawing/2014/main" id="{2A63F634-A29E-2003-A24F-64BB776CF4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68760"/>
            <a:ext cx="7920880" cy="473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2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Mutaties</a:t>
            </a:r>
          </a:p>
        </p:txBody>
      </p:sp>
      <p:sp>
        <p:nvSpPr>
          <p:cNvPr id="7" name="Tijdelijke aanduiding voor inhoud 6"/>
          <p:cNvSpPr>
            <a:spLocks noGrp="1"/>
          </p:cNvSpPr>
          <p:nvPr>
            <p:ph idx="1"/>
          </p:nvPr>
        </p:nvSpPr>
        <p:spPr>
          <a:xfrm>
            <a:off x="457200" y="1268760"/>
            <a:ext cx="8229600" cy="5472608"/>
          </a:xfrm>
        </p:spPr>
        <p:txBody>
          <a:bodyPr>
            <a:normAutofit/>
          </a:bodyPr>
          <a:lstStyle/>
          <a:p>
            <a:pPr marL="0" indent="0">
              <a:buNone/>
            </a:pPr>
            <a:r>
              <a:rPr lang="nl-NL" sz="2400" b="1" dirty="0"/>
              <a:t>Ledenstand 01-01-2023                200</a:t>
            </a:r>
          </a:p>
          <a:p>
            <a:pPr marL="0" indent="0">
              <a:buNone/>
            </a:pPr>
            <a:r>
              <a:rPr lang="nl-NL" sz="2400" dirty="0"/>
              <a:t>Gedoopt 			 6</a:t>
            </a:r>
          </a:p>
          <a:p>
            <a:pPr marL="0" indent="0">
              <a:buNone/>
            </a:pPr>
            <a:r>
              <a:rPr lang="nl-NL" sz="2400" dirty="0"/>
              <a:t>Attestatie/ toename		 4</a:t>
            </a:r>
          </a:p>
          <a:p>
            <a:pPr marL="0" indent="0">
              <a:buNone/>
            </a:pPr>
            <a:r>
              <a:rPr lang="nl-NL" sz="2400" dirty="0"/>
              <a:t>Wederopname </a:t>
            </a:r>
            <a:r>
              <a:rPr lang="nl-NL" sz="2400" b="1" dirty="0"/>
              <a:t>	               </a:t>
            </a:r>
            <a:r>
              <a:rPr lang="nl-NL" sz="2400" dirty="0"/>
              <a:t>1			</a:t>
            </a:r>
          </a:p>
          <a:p>
            <a:pPr marL="0" indent="0">
              <a:buNone/>
            </a:pPr>
            <a:r>
              <a:rPr lang="nl-NL" sz="2400" dirty="0"/>
              <a:t>Van andere gemeenschap         1</a:t>
            </a:r>
          </a:p>
          <a:p>
            <a:pPr marL="0" indent="0">
              <a:buNone/>
            </a:pPr>
            <a:r>
              <a:rPr lang="nl-NL" sz="2400" b="1" dirty="0"/>
              <a:t>Totaal toename</a:t>
            </a:r>
            <a:r>
              <a:rPr lang="nl-NL" sz="2400" dirty="0"/>
              <a:t>	               </a:t>
            </a:r>
            <a:r>
              <a:rPr lang="nl-NL" sz="2400" b="1" dirty="0"/>
              <a:t>12</a:t>
            </a:r>
          </a:p>
          <a:p>
            <a:pPr marL="0" indent="0">
              <a:buNone/>
            </a:pPr>
            <a:r>
              <a:rPr lang="nl-NL" sz="2400" dirty="0"/>
              <a:t>Overleden			  9		</a:t>
            </a:r>
          </a:p>
          <a:p>
            <a:pPr marL="0" indent="0">
              <a:buNone/>
            </a:pPr>
            <a:r>
              <a:rPr lang="nl-NL" sz="2400" dirty="0"/>
              <a:t>Met attestatie vertrokken          1        	</a:t>
            </a:r>
          </a:p>
          <a:p>
            <a:pPr marL="0" indent="0">
              <a:buNone/>
            </a:pPr>
            <a:r>
              <a:rPr lang="nl-NL" sz="2400" dirty="0"/>
              <a:t>Vertrokken/onttrokken               1</a:t>
            </a:r>
          </a:p>
          <a:p>
            <a:pPr marL="0" indent="0">
              <a:buNone/>
            </a:pPr>
            <a:r>
              <a:rPr lang="nl-NL" sz="2400" b="1" dirty="0"/>
              <a:t>Totaal afname			 11</a:t>
            </a:r>
          </a:p>
          <a:p>
            <a:pPr marL="0" indent="0">
              <a:buNone/>
            </a:pPr>
            <a:r>
              <a:rPr lang="nl-NL" sz="2400" b="1" dirty="0"/>
              <a:t>Ledenstand 01-01-2024                  201</a:t>
            </a:r>
          </a:p>
          <a:p>
            <a:pPr marL="0" indent="0">
              <a:buNone/>
            </a:pPr>
            <a:r>
              <a:rPr lang="nl-NL" sz="2400" dirty="0"/>
              <a:t>Vrienden                                       43</a:t>
            </a:r>
          </a:p>
        </p:txBody>
      </p:sp>
    </p:spTree>
    <p:extLst>
      <p:ext uri="{BB962C8B-B14F-4D97-AF65-F5344CB8AC3E}">
        <p14:creationId xmlns:p14="http://schemas.microsoft.com/office/powerpoint/2010/main" val="334837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82EDB-2096-4834-9921-4F3183BD2C80}"/>
              </a:ext>
            </a:extLst>
          </p:cNvPr>
          <p:cNvSpPr>
            <a:spLocks noGrp="1"/>
          </p:cNvSpPr>
          <p:nvPr>
            <p:ph type="title"/>
          </p:nvPr>
        </p:nvSpPr>
        <p:spPr/>
        <p:txBody>
          <a:bodyPr/>
          <a:lstStyle/>
          <a:p>
            <a:r>
              <a:rPr lang="nl-NL" dirty="0"/>
              <a:t>Overleden in 2023</a:t>
            </a:r>
          </a:p>
        </p:txBody>
      </p:sp>
      <p:sp>
        <p:nvSpPr>
          <p:cNvPr id="3" name="Tijdelijke aanduiding voor inhoud 2">
            <a:extLst>
              <a:ext uri="{FF2B5EF4-FFF2-40B4-BE49-F238E27FC236}">
                <a16:creationId xmlns:a16="http://schemas.microsoft.com/office/drawing/2014/main" id="{F0274AD9-6D07-4BC7-8976-FE1AC3C56DC0}"/>
              </a:ext>
            </a:extLst>
          </p:cNvPr>
          <p:cNvSpPr>
            <a:spLocks noGrp="1"/>
          </p:cNvSpPr>
          <p:nvPr>
            <p:ph idx="1"/>
          </p:nvPr>
        </p:nvSpPr>
        <p:spPr>
          <a:xfrm>
            <a:off x="457200" y="1417638"/>
            <a:ext cx="8229600" cy="4525963"/>
          </a:xfrm>
        </p:spPr>
        <p:txBody>
          <a:bodyPr/>
          <a:lstStyle/>
          <a:p>
            <a:endParaRPr lang="nl-NL" dirty="0"/>
          </a:p>
          <a:p>
            <a:pPr marL="0" indent="0">
              <a:buNone/>
            </a:pPr>
            <a:r>
              <a:rPr lang="nl-NL" dirty="0"/>
              <a:t> </a:t>
            </a:r>
          </a:p>
          <a:p>
            <a:pPr marL="0" indent="0">
              <a:buNone/>
            </a:pPr>
            <a:r>
              <a:rPr lang="nl-NL" dirty="0"/>
              <a:t> </a:t>
            </a:r>
          </a:p>
          <a:p>
            <a:pPr marL="0" indent="0">
              <a:buNone/>
            </a:pPr>
            <a:endParaRPr lang="nl-NL" sz="2400" b="1" dirty="0"/>
          </a:p>
          <a:p>
            <a:pPr marL="0" indent="0">
              <a:buNone/>
            </a:pPr>
            <a:r>
              <a:rPr lang="nl-NL" sz="2400" b="1" dirty="0"/>
              <a:t>      br. Ben Hein op 9 februari 2023 in de leeftijd van 76 jaar</a:t>
            </a:r>
          </a:p>
          <a:p>
            <a:pPr marL="0" indent="0">
              <a:buNone/>
            </a:pPr>
            <a:r>
              <a:rPr lang="nl-NL" sz="2400" b="1" dirty="0"/>
              <a:t>      br. Bart Meijer op 25 2023 maart in de leeftijd van 77 jaar </a:t>
            </a:r>
          </a:p>
          <a:p>
            <a:pPr marL="0" indent="0">
              <a:buNone/>
            </a:pPr>
            <a:r>
              <a:rPr lang="nl-NL" sz="2400" b="1" dirty="0"/>
              <a:t>      br. Be van der Zwaag op 22 april  2023 in de leeftijd van      </a:t>
            </a:r>
          </a:p>
          <a:p>
            <a:pPr marL="0" indent="0">
              <a:buNone/>
            </a:pPr>
            <a:r>
              <a:rPr lang="nl-NL" sz="2400" b="1" dirty="0"/>
              <a:t>      75 jaar</a:t>
            </a:r>
          </a:p>
          <a:p>
            <a:pPr marL="0" indent="0">
              <a:buNone/>
            </a:pPr>
            <a:r>
              <a:rPr lang="nl-NL" sz="2400" b="1" dirty="0"/>
              <a:t>      zr. Alie Vos-</a:t>
            </a:r>
            <a:r>
              <a:rPr lang="nl-NL" sz="2400" b="1" dirty="0" err="1"/>
              <a:t>Potze</a:t>
            </a:r>
            <a:r>
              <a:rPr lang="nl-NL" sz="2400" b="1" dirty="0"/>
              <a:t> op 1 juni 2023 in de leeftijd van 82 jaar</a:t>
            </a:r>
          </a:p>
        </p:txBody>
      </p:sp>
      <p:pic>
        <p:nvPicPr>
          <p:cNvPr id="5" name="Afbeelding 4">
            <a:extLst>
              <a:ext uri="{FF2B5EF4-FFF2-40B4-BE49-F238E27FC236}">
                <a16:creationId xmlns:a16="http://schemas.microsoft.com/office/drawing/2014/main" id="{DD312C30-6B1A-4826-9744-58393C6F6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1124744"/>
            <a:ext cx="4176464" cy="1943603"/>
          </a:xfrm>
          <a:prstGeom prst="rect">
            <a:avLst/>
          </a:prstGeom>
        </p:spPr>
      </p:pic>
    </p:spTree>
    <p:extLst>
      <p:ext uri="{BB962C8B-B14F-4D97-AF65-F5344CB8AC3E}">
        <p14:creationId xmlns:p14="http://schemas.microsoft.com/office/powerpoint/2010/main" val="347106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459FF-D279-5FC8-47A6-954D2D00C608}"/>
              </a:ext>
            </a:extLst>
          </p:cNvPr>
          <p:cNvSpPr>
            <a:spLocks noGrp="1"/>
          </p:cNvSpPr>
          <p:nvPr>
            <p:ph type="title"/>
          </p:nvPr>
        </p:nvSpPr>
        <p:spPr/>
        <p:txBody>
          <a:bodyPr/>
          <a:lstStyle/>
          <a:p>
            <a:r>
              <a:rPr lang="nl-NL" dirty="0"/>
              <a:t>Overleden in 2023</a:t>
            </a:r>
          </a:p>
        </p:txBody>
      </p:sp>
      <p:sp>
        <p:nvSpPr>
          <p:cNvPr id="3" name="Tijdelijke aanduiding voor inhoud 2">
            <a:extLst>
              <a:ext uri="{FF2B5EF4-FFF2-40B4-BE49-F238E27FC236}">
                <a16:creationId xmlns:a16="http://schemas.microsoft.com/office/drawing/2014/main" id="{2584A530-C95D-4C44-6420-5A648AF68A14}"/>
              </a:ext>
            </a:extLst>
          </p:cNvPr>
          <p:cNvSpPr>
            <a:spLocks noGrp="1"/>
          </p:cNvSpPr>
          <p:nvPr>
            <p:ph idx="1"/>
          </p:nvPr>
        </p:nvSpPr>
        <p:spPr>
          <a:xfrm>
            <a:off x="457200" y="1268760"/>
            <a:ext cx="8229600" cy="5314602"/>
          </a:xfrm>
        </p:spPr>
        <p:txBody>
          <a:bodyPr>
            <a:normAutofit fontScale="92500" lnSpcReduction="10000"/>
          </a:bodyPr>
          <a:lstStyle/>
          <a:p>
            <a:pPr marL="0" indent="0">
              <a:buNone/>
            </a:pPr>
            <a:r>
              <a:rPr lang="nl-NL" sz="2400" b="1" dirty="0"/>
              <a:t>zr. Janna Smit-Vlietstra op 29 juni 2023 in de leeftijd van 89 jaar</a:t>
            </a:r>
          </a:p>
          <a:p>
            <a:pPr marL="0" indent="0">
              <a:buNone/>
            </a:pPr>
            <a:endParaRPr lang="nl-NL" sz="2400" dirty="0"/>
          </a:p>
          <a:p>
            <a:pPr marL="0" indent="0">
              <a:buNone/>
            </a:pPr>
            <a:endParaRPr lang="nl-NL" sz="2400" dirty="0"/>
          </a:p>
          <a:p>
            <a:pPr marL="0" indent="0">
              <a:buNone/>
            </a:pPr>
            <a:endParaRPr lang="nl-NL" sz="2400" b="1" dirty="0"/>
          </a:p>
          <a:p>
            <a:pPr marL="0" indent="0">
              <a:buNone/>
            </a:pPr>
            <a:endParaRPr lang="nl-NL" sz="2400" b="1" dirty="0"/>
          </a:p>
          <a:p>
            <a:pPr marL="0" indent="0">
              <a:buNone/>
            </a:pPr>
            <a:endParaRPr lang="nl-NL" sz="2400" b="1" dirty="0"/>
          </a:p>
          <a:p>
            <a:pPr marL="0" indent="0">
              <a:buNone/>
            </a:pPr>
            <a:endParaRPr lang="nl-NL" sz="2400" b="1" dirty="0"/>
          </a:p>
          <a:p>
            <a:pPr marL="0" indent="0">
              <a:buNone/>
            </a:pPr>
            <a:r>
              <a:rPr lang="nl-NL" sz="2400" b="1" dirty="0"/>
              <a:t>Op 14 juli in stilte geboren Evelien, dochter van Niels en Ineke</a:t>
            </a:r>
          </a:p>
          <a:p>
            <a:pPr marL="0" indent="0">
              <a:buNone/>
            </a:pPr>
            <a:r>
              <a:rPr lang="nl-NL" sz="2400" b="1" dirty="0"/>
              <a:t>zr. Telina Ida Vissering op 22 augustus 2023 in de leeftijd van </a:t>
            </a:r>
          </a:p>
          <a:p>
            <a:pPr marL="0" indent="0">
              <a:buNone/>
            </a:pPr>
            <a:r>
              <a:rPr lang="nl-NL" sz="2400" b="1" dirty="0"/>
              <a:t>90 jaar</a:t>
            </a:r>
          </a:p>
          <a:p>
            <a:pPr marL="0" indent="0">
              <a:buNone/>
            </a:pPr>
            <a:r>
              <a:rPr lang="nl-NL" sz="2400" b="1" dirty="0"/>
              <a:t>br. Wim Kruit op 16 september 2023 in de leeftijd van 86 jaar</a:t>
            </a:r>
          </a:p>
          <a:p>
            <a:pPr marL="0" indent="0">
              <a:buNone/>
            </a:pPr>
            <a:r>
              <a:rPr lang="nl-NL" sz="2400" b="1" dirty="0"/>
              <a:t>br. Gerard Kroon op 19 oktober 2023 in de leeftijd van 77 jaar</a:t>
            </a:r>
          </a:p>
          <a:p>
            <a:pPr marL="0" indent="0">
              <a:buNone/>
            </a:pPr>
            <a:r>
              <a:rPr lang="nl-NL" sz="2400" b="1" dirty="0"/>
              <a:t>zr. Gerda Pijl-Bakker op 29 oktober in de leeftijd van 79 jaar</a:t>
            </a:r>
          </a:p>
          <a:p>
            <a:pPr marL="0" indent="0">
              <a:buNone/>
            </a:pPr>
            <a:r>
              <a:rPr lang="nl-NL" sz="2400" dirty="0"/>
              <a:t> </a:t>
            </a:r>
          </a:p>
        </p:txBody>
      </p:sp>
      <p:pic>
        <p:nvPicPr>
          <p:cNvPr id="4" name="Afbeelding 3">
            <a:extLst>
              <a:ext uri="{FF2B5EF4-FFF2-40B4-BE49-F238E27FC236}">
                <a16:creationId xmlns:a16="http://schemas.microsoft.com/office/drawing/2014/main" id="{5E7D0FC0-3C74-70EE-B723-4D0DB1FE4A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772816"/>
            <a:ext cx="3744416" cy="2016224"/>
          </a:xfrm>
          <a:prstGeom prst="rect">
            <a:avLst/>
          </a:prstGeom>
        </p:spPr>
      </p:pic>
    </p:spTree>
    <p:extLst>
      <p:ext uri="{BB962C8B-B14F-4D97-AF65-F5344CB8AC3E}">
        <p14:creationId xmlns:p14="http://schemas.microsoft.com/office/powerpoint/2010/main" val="147121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p:spPr>
        <p:txBody>
          <a:bodyPr/>
          <a:lstStyle/>
          <a:p>
            <a:r>
              <a:rPr lang="nl-NL" b="1" dirty="0"/>
              <a:t>Geboren</a:t>
            </a:r>
          </a:p>
        </p:txBody>
      </p:sp>
      <p:sp>
        <p:nvSpPr>
          <p:cNvPr id="3" name="Tijdelijke aanduiding voor inhoud 2"/>
          <p:cNvSpPr>
            <a:spLocks noGrp="1"/>
          </p:cNvSpPr>
          <p:nvPr>
            <p:ph idx="1"/>
          </p:nvPr>
        </p:nvSpPr>
        <p:spPr>
          <a:xfrm>
            <a:off x="683568" y="1576778"/>
            <a:ext cx="8229600" cy="4983161"/>
          </a:xfrm>
        </p:spPr>
        <p:txBody>
          <a:bodyPr>
            <a:normAutofit fontScale="25000" lnSpcReduction="20000"/>
          </a:bodyPr>
          <a:lstStyle/>
          <a:p>
            <a:pPr marL="0" indent="0">
              <a:buNone/>
            </a:pPr>
            <a:endParaRPr lang="nl-NL" sz="6700" dirty="0"/>
          </a:p>
          <a:p>
            <a:pPr marL="0" indent="0">
              <a:buNone/>
            </a:pPr>
            <a:r>
              <a:rPr lang="nl-NL" sz="11200" dirty="0"/>
              <a:t>21-04-2023 </a:t>
            </a:r>
            <a:r>
              <a:rPr lang="nl-NL" sz="5100" dirty="0"/>
              <a:t>          </a:t>
            </a:r>
            <a:r>
              <a:rPr lang="nl-NL" sz="9600" dirty="0"/>
              <a:t>Jasmijn, dochter van Gerben en Marloes</a:t>
            </a:r>
          </a:p>
          <a:p>
            <a:pPr marL="0" indent="0">
              <a:buNone/>
            </a:pPr>
            <a:r>
              <a:rPr lang="nl-NL" sz="2800" dirty="0"/>
              <a:t>       </a:t>
            </a:r>
            <a:endParaRPr lang="nl-NL" sz="4500" dirty="0"/>
          </a:p>
          <a:p>
            <a:pPr marL="0" indent="0">
              <a:buNone/>
            </a:pPr>
            <a:endParaRPr lang="nl-NL" sz="4500" dirty="0"/>
          </a:p>
          <a:p>
            <a:pPr marL="0" indent="0">
              <a:buNone/>
            </a:pPr>
            <a:endParaRPr lang="nl-NL" sz="3600" dirty="0"/>
          </a:p>
          <a:p>
            <a:pPr marL="0" indent="0">
              <a:buNone/>
            </a:pPr>
            <a:endParaRPr lang="nl-NL" sz="3600" dirty="0"/>
          </a:p>
          <a:p>
            <a:pPr marL="0" indent="0">
              <a:buNone/>
            </a:pPr>
            <a:endParaRPr lang="nl-NL" sz="3600" dirty="0"/>
          </a:p>
          <a:p>
            <a:pPr marL="0" indent="0">
              <a:buNone/>
            </a:pPr>
            <a:endParaRPr lang="nl-NL" sz="3600" dirty="0"/>
          </a:p>
          <a:p>
            <a:pPr marL="0" indent="0">
              <a:buNone/>
            </a:pPr>
            <a:r>
              <a:rPr lang="nl-NL" sz="3600" dirty="0"/>
              <a:t>      </a:t>
            </a:r>
          </a:p>
          <a:p>
            <a:pPr marL="0" indent="0">
              <a:buNone/>
            </a:pPr>
            <a:endParaRPr lang="nl-NL" sz="3600" dirty="0"/>
          </a:p>
          <a:p>
            <a:pPr marL="0" indent="0">
              <a:buNone/>
            </a:pPr>
            <a:r>
              <a:rPr lang="nl-NL" sz="3600" dirty="0"/>
              <a:t>   </a:t>
            </a:r>
          </a:p>
          <a:p>
            <a:pPr marL="0" indent="0">
              <a:buNone/>
            </a:pPr>
            <a:endParaRPr lang="nl-NL" sz="6700" dirty="0"/>
          </a:p>
          <a:p>
            <a:pPr marL="0" indent="0">
              <a:buNone/>
            </a:pPr>
            <a:endParaRPr lang="nl-NL" sz="6700" dirty="0"/>
          </a:p>
          <a:p>
            <a:pPr marL="0" indent="0">
              <a:buNone/>
            </a:pPr>
            <a:endParaRPr lang="nl-NL" sz="6700" dirty="0"/>
          </a:p>
          <a:p>
            <a:pPr marL="0" indent="0">
              <a:buNone/>
            </a:pPr>
            <a:endParaRPr lang="nl-NL" sz="6700" dirty="0"/>
          </a:p>
          <a:p>
            <a:pPr marL="0" indent="0">
              <a:buNone/>
            </a:pPr>
            <a:r>
              <a:rPr lang="nl-NL" sz="11200" dirty="0"/>
              <a:t>26-08-2023   </a:t>
            </a:r>
            <a:r>
              <a:rPr lang="nl-NL" sz="5800" dirty="0"/>
              <a:t>    </a:t>
            </a:r>
            <a:r>
              <a:rPr lang="nl-NL" sz="9600" dirty="0"/>
              <a:t>Jari, zoon van Addo en Melissa</a:t>
            </a:r>
          </a:p>
          <a:p>
            <a:pPr marL="0" indent="0">
              <a:buNone/>
            </a:pPr>
            <a:endParaRPr lang="nl-NL" sz="9600" dirty="0"/>
          </a:p>
          <a:p>
            <a:pPr marL="0" indent="0">
              <a:buNone/>
            </a:pPr>
            <a:r>
              <a:rPr lang="nl-NL" sz="11200" dirty="0"/>
              <a:t>27-12-2023     </a:t>
            </a:r>
            <a:r>
              <a:rPr lang="nl-NL" sz="9600" dirty="0"/>
              <a:t>Sela, dochter van Max en Ilonka</a:t>
            </a:r>
          </a:p>
          <a:p>
            <a:pPr marL="0" indent="0">
              <a:buNone/>
            </a:pPr>
            <a:endParaRPr lang="nl-NL" sz="9600" dirty="0"/>
          </a:p>
          <a:p>
            <a:pPr marL="0" indent="0">
              <a:buNone/>
            </a:pPr>
            <a:endParaRPr lang="nl-NL" sz="9600" dirty="0"/>
          </a:p>
          <a:p>
            <a:pPr marL="0" indent="0">
              <a:buNone/>
            </a:pPr>
            <a:endParaRPr lang="nl-NL" sz="11200" dirty="0"/>
          </a:p>
          <a:p>
            <a:pPr marL="0" indent="0">
              <a:buNone/>
            </a:pPr>
            <a:endParaRPr lang="nl-NL" sz="5100" dirty="0"/>
          </a:p>
          <a:p>
            <a:pPr marL="0" indent="0">
              <a:buNone/>
            </a:pPr>
            <a:endParaRPr lang="nl-NL" sz="5100" dirty="0"/>
          </a:p>
          <a:p>
            <a:pPr marL="0" indent="0">
              <a:buNone/>
            </a:pPr>
            <a:r>
              <a:rPr lang="nl-NL" sz="3600" dirty="0"/>
              <a:t>     </a:t>
            </a:r>
          </a:p>
          <a:p>
            <a:pPr marL="0" indent="0">
              <a:buNone/>
            </a:pPr>
            <a:endParaRPr lang="nl-NL" sz="5100" dirty="0"/>
          </a:p>
          <a:p>
            <a:pPr marL="0" indent="0">
              <a:buNone/>
            </a:pPr>
            <a:endParaRPr lang="nl-NL" sz="5100" dirty="0"/>
          </a:p>
          <a:p>
            <a:pPr marL="0" indent="0">
              <a:buNone/>
            </a:pPr>
            <a:r>
              <a:rPr lang="nl-NL" sz="3600" dirty="0"/>
              <a:t>   </a:t>
            </a:r>
          </a:p>
          <a:p>
            <a:pPr marL="0" indent="0">
              <a:buNone/>
            </a:pPr>
            <a:r>
              <a:rPr lang="nl-NL" sz="2800" dirty="0"/>
              <a:t>  </a:t>
            </a:r>
          </a:p>
        </p:txBody>
      </p:sp>
      <p:pic>
        <p:nvPicPr>
          <p:cNvPr id="7" name="Afbeelding 6">
            <a:extLst>
              <a:ext uri="{FF2B5EF4-FFF2-40B4-BE49-F238E27FC236}">
                <a16:creationId xmlns:a16="http://schemas.microsoft.com/office/drawing/2014/main" id="{985D8744-246A-41C9-B523-373CB484C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2276872"/>
            <a:ext cx="2304256" cy="2160240"/>
          </a:xfrm>
          <a:prstGeom prst="rect">
            <a:avLst/>
          </a:prstGeom>
        </p:spPr>
      </p:pic>
    </p:spTree>
    <p:extLst>
      <p:ext uri="{BB962C8B-B14F-4D97-AF65-F5344CB8AC3E}">
        <p14:creationId xmlns:p14="http://schemas.microsoft.com/office/powerpoint/2010/main" val="1714445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B457A-0ECC-4890-BEE0-1F9B807C5598}"/>
              </a:ext>
            </a:extLst>
          </p:cNvPr>
          <p:cNvSpPr>
            <a:spLocks noGrp="1"/>
          </p:cNvSpPr>
          <p:nvPr>
            <p:ph type="title"/>
          </p:nvPr>
        </p:nvSpPr>
        <p:spPr/>
        <p:txBody>
          <a:bodyPr>
            <a:normAutofit/>
          </a:bodyPr>
          <a:lstStyle/>
          <a:p>
            <a:r>
              <a:rPr lang="nl-NL" sz="3200" b="1" dirty="0"/>
              <a:t>             Geboortekaartjes</a:t>
            </a:r>
          </a:p>
        </p:txBody>
      </p:sp>
      <p:pic>
        <p:nvPicPr>
          <p:cNvPr id="16" name="Afbeelding 15">
            <a:extLst>
              <a:ext uri="{FF2B5EF4-FFF2-40B4-BE49-F238E27FC236}">
                <a16:creationId xmlns:a16="http://schemas.microsoft.com/office/drawing/2014/main" id="{33EB5907-02EF-92C3-AB94-7768746FF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268760"/>
            <a:ext cx="2304256" cy="2160240"/>
          </a:xfrm>
          <a:prstGeom prst="rect">
            <a:avLst/>
          </a:prstGeom>
        </p:spPr>
      </p:pic>
      <p:pic>
        <p:nvPicPr>
          <p:cNvPr id="6" name="Tijdelijke aanduiding voor inhoud 5">
            <a:extLst>
              <a:ext uri="{FF2B5EF4-FFF2-40B4-BE49-F238E27FC236}">
                <a16:creationId xmlns:a16="http://schemas.microsoft.com/office/drawing/2014/main" id="{38137C85-E645-DCFE-0538-E0256BD2FA0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3568" y="404664"/>
            <a:ext cx="2448272" cy="2262981"/>
          </a:xfrm>
        </p:spPr>
      </p:pic>
      <p:pic>
        <p:nvPicPr>
          <p:cNvPr id="8" name="Afbeelding 7">
            <a:extLst>
              <a:ext uri="{FF2B5EF4-FFF2-40B4-BE49-F238E27FC236}">
                <a16:creationId xmlns:a16="http://schemas.microsoft.com/office/drawing/2014/main" id="{D0D70368-124C-A5D1-BBEA-2114A048D4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197" y="2924944"/>
            <a:ext cx="8279836" cy="3933056"/>
          </a:xfrm>
          <a:prstGeom prst="rect">
            <a:avLst/>
          </a:prstGeom>
        </p:spPr>
      </p:pic>
    </p:spTree>
    <p:extLst>
      <p:ext uri="{BB962C8B-B14F-4D97-AF65-F5344CB8AC3E}">
        <p14:creationId xmlns:p14="http://schemas.microsoft.com/office/powerpoint/2010/main" val="742451072"/>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3615</TotalTime>
  <Words>1330</Words>
  <Application>Microsoft Office PowerPoint</Application>
  <PresentationFormat>Diavoorstelling (4:3)</PresentationFormat>
  <Paragraphs>265</Paragraphs>
  <Slides>46</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46</vt:i4>
      </vt:variant>
    </vt:vector>
  </HeadingPairs>
  <TitlesOfParts>
    <vt:vector size="51" baseType="lpstr">
      <vt:lpstr>Arial</vt:lpstr>
      <vt:lpstr>Calibri</vt:lpstr>
      <vt:lpstr>Lucida Calligraphy</vt:lpstr>
      <vt:lpstr>Segoe UI Historic</vt:lpstr>
      <vt:lpstr>Kantoorthema</vt:lpstr>
      <vt:lpstr>Jaarverslag 2023</vt:lpstr>
      <vt:lpstr>   Ons doel:       Samen Jezus Christus dienen in woord en daad! </vt:lpstr>
      <vt:lpstr>Wie gingen er voor in de dienst:</vt:lpstr>
      <vt:lpstr>Vergadering leiding gemeente </vt:lpstr>
      <vt:lpstr>Mutaties</vt:lpstr>
      <vt:lpstr>Overleden in 2023</vt:lpstr>
      <vt:lpstr>Overleden in 2023</vt:lpstr>
      <vt:lpstr>Geboren</vt:lpstr>
      <vt:lpstr>             Geboortekaartjes</vt:lpstr>
      <vt:lpstr>             Geboortekaartjes</vt:lpstr>
      <vt:lpstr>Geboortekaartjes</vt:lpstr>
      <vt:lpstr>Opdragen</vt:lpstr>
      <vt:lpstr>   getrouwd</vt:lpstr>
      <vt:lpstr>Januari 2023</vt:lpstr>
      <vt:lpstr>Februari 2023</vt:lpstr>
      <vt:lpstr>Februari 2023</vt:lpstr>
      <vt:lpstr>Februari 2023</vt:lpstr>
      <vt:lpstr>Maart 2023</vt:lpstr>
      <vt:lpstr>April 2023</vt:lpstr>
      <vt:lpstr>April 2023</vt:lpstr>
      <vt:lpstr>   April 2023 Gemeentevergadering 20 april Rommelmarkt m.m.v. Youth for Life en Kerk in de Buurt </vt:lpstr>
      <vt:lpstr>Mei 2023</vt:lpstr>
      <vt:lpstr>Juni 2023</vt:lpstr>
      <vt:lpstr>Juni 2023</vt:lpstr>
      <vt:lpstr>Juni 2023</vt:lpstr>
      <vt:lpstr>Juli/Augustus 2023 </vt:lpstr>
      <vt:lpstr>Juli/Augustus 2023</vt:lpstr>
      <vt:lpstr>September 2023</vt:lpstr>
      <vt:lpstr>Oktober 2023 Themadienst</vt:lpstr>
      <vt:lpstr>Oktober 2023</vt:lpstr>
      <vt:lpstr>November 2023</vt:lpstr>
      <vt:lpstr>December 2023</vt:lpstr>
      <vt:lpstr>Gezinsdienst Pagedal 17 december</vt:lpstr>
      <vt:lpstr>Kerst 2023</vt:lpstr>
      <vt:lpstr>Kerstnachtdienst 2023</vt:lpstr>
      <vt:lpstr>Samenzang zieken en ouderen</vt:lpstr>
      <vt:lpstr>Kerst 2023</vt:lpstr>
      <vt:lpstr>Samenkomsten en techniek</vt:lpstr>
      <vt:lpstr>PowerPoint-presentatie</vt:lpstr>
      <vt:lpstr>Verenigingen</vt:lpstr>
      <vt:lpstr>Voedselbank</vt:lpstr>
      <vt:lpstr>Communicatie en PR: </vt:lpstr>
      <vt:lpstr>Beheer</vt:lpstr>
      <vt:lpstr>Vorming en Toerusting, Uniezaken</vt:lpstr>
      <vt:lpstr>PowerPoint-presentatie</vt:lpstr>
      <vt:lpstr>Oudejaarsdienst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Jaarverslag 2016</dc:title>
  <dc:creator>Marjo</dc:creator>
  <cp:lastModifiedBy>Mieneke de Vries</cp:lastModifiedBy>
  <cp:revision>396</cp:revision>
  <dcterms:created xsi:type="dcterms:W3CDTF">2017-03-20T18:18:52Z</dcterms:created>
  <dcterms:modified xsi:type="dcterms:W3CDTF">2024-04-03T14:12:47Z</dcterms:modified>
</cp:coreProperties>
</file>